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Anton"/>
      <p:regular r:id="rId87"/>
    </p:embeddedFont>
    <p:embeddedFont>
      <p:font typeface="DM Sans Medium"/>
      <p:regular r:id="rId88"/>
      <p:bold r:id="rId89"/>
      <p:italic r:id="rId90"/>
      <p:boldItalic r:id="rId91"/>
    </p:embeddedFont>
    <p:embeddedFont>
      <p:font typeface="Didact Gothic"/>
      <p:regular r:id="rId92"/>
    </p:embeddedFont>
    <p:embeddedFont>
      <p:font typeface="Helvetica Neue"/>
      <p:regular r:id="rId93"/>
      <p:bold r:id="rId94"/>
      <p:italic r:id="rId95"/>
      <p:boldItalic r:id="rId96"/>
    </p:embeddedFont>
    <p:embeddedFont>
      <p:font typeface="Helvetica Neue Light"/>
      <p:regular r:id="rId97"/>
      <p:bold r:id="rId98"/>
      <p:italic r:id="rId99"/>
      <p:boldItalic r:id="rId100"/>
    </p:embeddedFont>
    <p:embeddedFont>
      <p:font typeface="DM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7C81FC-A63E-4A5A-B7CB-7DB18E63DDF6}">
  <a:tblStyle styleId="{C47C81FC-A63E-4A5A-B7CB-7DB18E63DDF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DMSans-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DMSans-italic.fntdata"/><Relationship Id="rId102" Type="http://schemas.openxmlformats.org/officeDocument/2006/relationships/font" Target="fonts/DMSans-bold.fntdata"/><Relationship Id="rId101" Type="http://schemas.openxmlformats.org/officeDocument/2006/relationships/font" Target="fonts/DMSans-regular.fntdata"/><Relationship Id="rId100" Type="http://schemas.openxmlformats.org/officeDocument/2006/relationships/font" Target="fonts/HelveticaNeueLigh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HelveticaNeueLight-regular.fntdata"/><Relationship Id="rId96" Type="http://schemas.openxmlformats.org/officeDocument/2006/relationships/font" Target="fonts/HelveticaNeue-boldItalic.fntdata"/><Relationship Id="rId11" Type="http://schemas.openxmlformats.org/officeDocument/2006/relationships/slide" Target="slides/slide5.xml"/><Relationship Id="rId99" Type="http://schemas.openxmlformats.org/officeDocument/2006/relationships/font" Target="fonts/HelveticaNeueLight-italic.fntdata"/><Relationship Id="rId10" Type="http://schemas.openxmlformats.org/officeDocument/2006/relationships/slide" Target="slides/slide4.xml"/><Relationship Id="rId98" Type="http://schemas.openxmlformats.org/officeDocument/2006/relationships/font" Target="fonts/HelveticaNeueLight-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DMSansMedium-boldItalic.fntdata"/><Relationship Id="rId90" Type="http://schemas.openxmlformats.org/officeDocument/2006/relationships/font" Target="fonts/DMSansMedium-italic.fntdata"/><Relationship Id="rId93" Type="http://schemas.openxmlformats.org/officeDocument/2006/relationships/font" Target="fonts/HelveticaNeue-regular.fntdata"/><Relationship Id="rId92" Type="http://schemas.openxmlformats.org/officeDocument/2006/relationships/font" Target="fonts/DidactGothic-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DMSansMedium-regular.fntdata"/><Relationship Id="rId87" Type="http://schemas.openxmlformats.org/officeDocument/2006/relationships/font" Target="fonts/Anton-regular.fntdata"/><Relationship Id="rId89" Type="http://schemas.openxmlformats.org/officeDocument/2006/relationships/font" Target="fonts/DMSansMedium-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73e55287-513f-46c1-9f22-6334cfc9197d"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287c6c5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287c6c5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f622411fe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0f622411fe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f622411fe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0f622411fe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f622411fe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0f622411fe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287c6c52a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287c6c52a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287c6c52a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3287c6c52a_0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f622411fe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0f622411fe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f622411fe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0f622411fe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f622411fe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0f622411fe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287c6c52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287c6c52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f622411fe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0f622411fe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287c6c5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287c6c5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f622411fe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0f622411fe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287c6c52a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287c6c52a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287c6c52a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287c6c52a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287c6c52a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287c6c52a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287c6c52a_0_9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3287c6c52a_0_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f622411fe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0f622411fe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287c6c52a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287c6c52a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f622411fe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0f622411fe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f622411fe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0f622411fe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f622411fe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0f622411fe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287c6c5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287c6c5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0cc743e4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110cc743e4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f622411fe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10f622411fe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287c6c52a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287c6c52a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287c6c52a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287c6c52a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f622411fe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10f622411fe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f622411fe_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0f622411fe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f622411fe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0f622411fe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f622411fe_0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0f622411fe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f622411fe_0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0f622411fe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f622411fe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0f622411fe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287c6c52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287c6c52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hlink"/>
                </a:solidFill>
                <a:hlinkClick r:id="rId2"/>
              </a:rPr>
              <a:t>https://create.kahoot.it/details/73e55287-513f-46c1-9f22-6334cfc9197d</a:t>
            </a:r>
            <a:r>
              <a:rPr lang="e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f622411fe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f622411fe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f622411fe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0f622411fe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287c6c52a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287c6c52a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f622411fe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0f622411fe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3287c6c52a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3287c6c52a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f622411fe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0f622411fe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f622411fe_0_3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0f622411fe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f622411fe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0f622411fe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287c6c52a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3287c6c52a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f622411f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0f622411f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f622411f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f622411f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0cc74408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0cc74408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0f622411fe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0f622411fe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f622411fe_0_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0f622411fe_0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f622411fe_0_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0f622411fe_0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f622411fe_0_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0f622411fe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f622411fe_0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0f622411fe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f622411fe_0_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10f622411fe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f622411fe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10f622411fe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287c6c52a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3287c6c52a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287c6c52a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3287c6c52a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287c6c52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287c6c52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287c6c52a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287c6c52a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f622411fe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0f622411fe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f622411fe_0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10f622411fe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f622411fe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10f622411fe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0f622411fe_0_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10f622411fe_0_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3287c6c52a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3287c6c52a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3287c6c52a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3287c6c52a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274864a33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274864a33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3287c6c52a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3287c6c52a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3287c6c52a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3287c6c52a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287c6c5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287c6c5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287c6c52a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287c6c52a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3287c6c52a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3287c6c52a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3287c6c52a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3287c6c52a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0f622411fe_0_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10f622411fe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3287c6c52a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3287c6c52a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3287c6c52a_0_1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3287c6c52a_0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3287c6c52a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3287c6c52a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3287c6c52a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3287c6c52a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3287c6c52a_0_1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3287c6c52a_0_1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3287c6c52a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3287c6c52a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287c6c52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287c6c52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3287c6c52a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3287c6c52a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287c6c52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287c6c52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1" name="Shape 61"/>
        <p:cNvGrpSpPr/>
        <p:nvPr/>
      </p:nvGrpSpPr>
      <p:grpSpPr>
        <a:xfrm>
          <a:off x="0" y="0"/>
          <a:ext cx="0" cy="0"/>
          <a:chOff x="0" y="0"/>
          <a:chExt cx="0" cy="0"/>
        </a:xfrm>
      </p:grpSpPr>
      <p:pic>
        <p:nvPicPr>
          <p:cNvPr id="62" name="Google Shape;62;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1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84" name="Shape 84"/>
        <p:cNvGrpSpPr/>
        <p:nvPr/>
      </p:nvGrpSpPr>
      <p:grpSpPr>
        <a:xfrm>
          <a:off x="0" y="0"/>
          <a:ext cx="0" cy="0"/>
          <a:chOff x="0" y="0"/>
          <a:chExt cx="0" cy="0"/>
        </a:xfrm>
      </p:grpSpPr>
      <p:pic>
        <p:nvPicPr>
          <p:cNvPr id="85" name="Google Shape;85;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3">
  <p:cSld name="SECTION_HEADER_1_5">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2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5.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63.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 Id="rId3" Type="http://schemas.openxmlformats.org/officeDocument/2006/relationships/image" Target="../media/image58.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hyperlink" Target="https://stanford.edu/~shervine/l/es/teaching/cs-229/hoja-referencia-aprendizaje-automatico-consejos-trucos" TargetMode="External"/><Relationship Id="rId4" Type="http://schemas.openxmlformats.org/officeDocument/2006/relationships/hyperlink" Target="https://fayrix.com/machine-learning-metrics_es" TargetMode="External"/><Relationship Id="rId5" Type="http://schemas.openxmlformats.org/officeDocument/2006/relationships/hyperlink" Target="https://sitiobigdata.com/2018/08/27/machine-learning-metricas-regresion-mse/" TargetMode="External"/><Relationship Id="rId6"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 Id="rId3"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 Id="rId3"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9.gif"/><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0"/>
          <p:cNvSpPr txBox="1"/>
          <p:nvPr/>
        </p:nvSpPr>
        <p:spPr>
          <a:xfrm>
            <a:off x="1461300" y="2252975"/>
            <a:ext cx="62214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rgbClr val="EAFF6A"/>
                </a:solidFill>
                <a:latin typeface="DM Sans"/>
                <a:ea typeface="DM Sans"/>
                <a:cs typeface="DM Sans"/>
                <a:sym typeface="DM Sans"/>
              </a:rPr>
              <a:t>Algoritmos y Validación de Modelos de Machine Learning</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93" name="Google Shape;93;p3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19.</a:t>
            </a:r>
            <a:r>
              <a:rPr lang="es" sz="1800">
                <a:solidFill>
                  <a:schemeClr val="lt1"/>
                </a:solidFill>
                <a:latin typeface="DM Sans"/>
                <a:ea typeface="DM Sans"/>
                <a:cs typeface="DM Sans"/>
                <a:sym typeface="DM Sans"/>
              </a:rPr>
              <a:t> DATA SCIENCE I</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nvSpPr>
        <p:spPr>
          <a:xfrm>
            <a:off x="578650" y="808800"/>
            <a:ext cx="7789200" cy="40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Instancia</a:t>
            </a:r>
            <a:endParaRPr b="1" sz="4000">
              <a:solidFill>
                <a:schemeClr val="dk1"/>
              </a:solidFill>
              <a:latin typeface="DM Sans"/>
              <a:ea typeface="DM Sans"/>
              <a:cs typeface="DM Sans"/>
              <a:sym typeface="DM Sans"/>
            </a:endParaRPr>
          </a:p>
        </p:txBody>
      </p:sp>
      <p:sp>
        <p:nvSpPr>
          <p:cNvPr id="208" name="Google Shape;208;p39"/>
          <p:cNvSpPr txBox="1"/>
          <p:nvPr/>
        </p:nvSpPr>
        <p:spPr>
          <a:xfrm>
            <a:off x="647900" y="2101400"/>
            <a:ext cx="3762600" cy="19023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Cada uno de los datos de los que se disponen para hacer un análisis. </a:t>
            </a:r>
            <a:endParaRPr sz="1350">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Cada instancia a su vez, está compuesta de características que la describen.</a:t>
            </a:r>
            <a:endParaRPr sz="1350">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En una hoja de cálculo, las instancias serían las filas; las características, las columnas.</a:t>
            </a:r>
            <a:endParaRPr sz="1350">
              <a:solidFill>
                <a:schemeClr val="dk1"/>
              </a:solidFill>
              <a:latin typeface="DM Sans"/>
              <a:ea typeface="DM Sans"/>
              <a:cs typeface="DM Sans"/>
              <a:sym typeface="DM Sans"/>
            </a:endParaRPr>
          </a:p>
        </p:txBody>
      </p:sp>
      <p:pic>
        <p:nvPicPr>
          <p:cNvPr id="209" name="Google Shape;209;p39"/>
          <p:cNvPicPr preferRelativeResize="0"/>
          <p:nvPr/>
        </p:nvPicPr>
        <p:blipFill>
          <a:blip r:embed="rId3">
            <a:alphaModFix/>
          </a:blip>
          <a:stretch>
            <a:fillRect/>
          </a:stretch>
        </p:blipFill>
        <p:spPr>
          <a:xfrm>
            <a:off x="4764513" y="2157200"/>
            <a:ext cx="3858475" cy="179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nvSpPr>
        <p:spPr>
          <a:xfrm>
            <a:off x="435088" y="1931850"/>
            <a:ext cx="3029700" cy="20931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Atributos que describen cada una de las instancias del conjunto de datos. </a:t>
            </a:r>
            <a:endParaRPr sz="1350">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En una hoja de cálculo, serían las columnas.</a:t>
            </a:r>
            <a:endParaRPr sz="1350">
              <a:solidFill>
                <a:schemeClr val="dk1"/>
              </a:solidFill>
              <a:latin typeface="DM Sans"/>
              <a:ea typeface="DM Sans"/>
              <a:cs typeface="DM Sans"/>
              <a:sym typeface="DM Sans"/>
            </a:endParaRPr>
          </a:p>
        </p:txBody>
      </p:sp>
      <p:sp>
        <p:nvSpPr>
          <p:cNvPr id="215" name="Google Shape;215;p40"/>
          <p:cNvSpPr txBox="1"/>
          <p:nvPr/>
        </p:nvSpPr>
        <p:spPr>
          <a:xfrm>
            <a:off x="435100" y="1299625"/>
            <a:ext cx="8138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a:t>
            </a:r>
            <a:endParaRPr b="1" sz="4000">
              <a:solidFill>
                <a:schemeClr val="dk1"/>
              </a:solidFill>
              <a:latin typeface="DM Sans"/>
              <a:ea typeface="DM Sans"/>
              <a:cs typeface="DM Sans"/>
              <a:sym typeface="DM Sans"/>
            </a:endParaRPr>
          </a:p>
        </p:txBody>
      </p:sp>
      <p:pic>
        <p:nvPicPr>
          <p:cNvPr id="216" name="Google Shape;216;p40"/>
          <p:cNvPicPr preferRelativeResize="0"/>
          <p:nvPr/>
        </p:nvPicPr>
        <p:blipFill>
          <a:blip r:embed="rId3">
            <a:alphaModFix/>
          </a:blip>
          <a:stretch>
            <a:fillRect/>
          </a:stretch>
        </p:blipFill>
        <p:spPr>
          <a:xfrm>
            <a:off x="4325263" y="1931850"/>
            <a:ext cx="4131296" cy="180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txBox="1"/>
          <p:nvPr/>
        </p:nvSpPr>
        <p:spPr>
          <a:xfrm>
            <a:off x="603275" y="1777900"/>
            <a:ext cx="3336000" cy="20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lang="es" sz="1350">
                <a:solidFill>
                  <a:schemeClr val="dk1"/>
                </a:solidFill>
                <a:latin typeface="DM Sans"/>
                <a:ea typeface="DM Sans"/>
                <a:cs typeface="DM Sans"/>
                <a:sym typeface="DM Sans"/>
              </a:rPr>
              <a:t>Atributo o factor que queremos predecir, el objetivo de la predicción, como puede ser la probabilidad de reingreso de un paciente tras una intervención quirúrgica.</a:t>
            </a:r>
            <a:endParaRPr sz="1350">
              <a:solidFill>
                <a:schemeClr val="dk1"/>
              </a:solidFill>
              <a:latin typeface="DM Sans"/>
              <a:ea typeface="DM Sans"/>
              <a:cs typeface="DM Sans"/>
              <a:sym typeface="DM Sans"/>
            </a:endParaRPr>
          </a:p>
        </p:txBody>
      </p:sp>
      <p:sp>
        <p:nvSpPr>
          <p:cNvPr id="222" name="Google Shape;222;p41"/>
          <p:cNvSpPr txBox="1"/>
          <p:nvPr/>
        </p:nvSpPr>
        <p:spPr>
          <a:xfrm>
            <a:off x="603275" y="1164625"/>
            <a:ext cx="7841400" cy="401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Variable objetivo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23" name="Google Shape;223;p41"/>
          <p:cNvPicPr preferRelativeResize="0"/>
          <p:nvPr/>
        </p:nvPicPr>
        <p:blipFill>
          <a:blip r:embed="rId3">
            <a:alphaModFix/>
          </a:blip>
          <a:stretch>
            <a:fillRect/>
          </a:stretch>
        </p:blipFill>
        <p:spPr>
          <a:xfrm>
            <a:off x="3816161" y="1716900"/>
            <a:ext cx="4522525" cy="221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2"/>
          <p:cNvSpPr txBox="1"/>
          <p:nvPr/>
        </p:nvSpPr>
        <p:spPr>
          <a:xfrm>
            <a:off x="1461300"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Ingeniería de factores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(Feature Engineering)</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nvSpPr>
        <p:spPr>
          <a:xfrm>
            <a:off x="603275" y="1953525"/>
            <a:ext cx="3968700" cy="20931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Proceso previo a la creación del modelo en el que se hace análisis, limpieza y estructuración de los datos.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 objetivo es eliminar los campos que no sirven para hacer la predicción y organizarlos adecuadamente para que el modelo no reciba información que no le es útil y que podría provocar predicciones de poca calidad o confianza.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i="1" lang="es" sz="1600">
                <a:solidFill>
                  <a:schemeClr val="dk1"/>
                </a:solidFill>
                <a:latin typeface="Helvetica Neue"/>
                <a:ea typeface="Helvetica Neue"/>
                <a:cs typeface="Helvetica Neue"/>
                <a:sym typeface="Helvetica Neue"/>
              </a:rPr>
              <a:t>👉 </a:t>
            </a:r>
            <a:r>
              <a:rPr lang="es" sz="1350">
                <a:solidFill>
                  <a:schemeClr val="dk1"/>
                </a:solidFill>
                <a:latin typeface="DM Sans"/>
                <a:ea typeface="DM Sans"/>
                <a:cs typeface="DM Sans"/>
                <a:sym typeface="DM Sans"/>
              </a:rPr>
              <a:t>Este proceso es uno de los más importantes y más costosos del proceso de predicción. </a:t>
            </a:r>
            <a:endParaRPr sz="1350">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dk1"/>
              </a:buClr>
              <a:buSzPts val="1350"/>
              <a:buFont typeface="DM Sans"/>
              <a:buChar char="✓"/>
            </a:pPr>
            <a:r>
              <a:t/>
            </a:r>
            <a:endParaRPr sz="1350">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p:txBody>
      </p:sp>
      <p:sp>
        <p:nvSpPr>
          <p:cNvPr id="234" name="Google Shape;234;p43"/>
          <p:cNvSpPr txBox="1"/>
          <p:nvPr/>
        </p:nvSpPr>
        <p:spPr>
          <a:xfrm>
            <a:off x="603275" y="1164625"/>
            <a:ext cx="7841400" cy="401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Ingeniería de Factores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35" name="Google Shape;235;p43"/>
          <p:cNvPicPr preferRelativeResize="0"/>
          <p:nvPr/>
        </p:nvPicPr>
        <p:blipFill>
          <a:blip r:embed="rId3">
            <a:alphaModFix/>
          </a:blip>
          <a:stretch>
            <a:fillRect/>
          </a:stretch>
        </p:blipFill>
        <p:spPr>
          <a:xfrm>
            <a:off x="5736275" y="2219375"/>
            <a:ext cx="1492963" cy="1561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nvSpPr>
        <p:spPr>
          <a:xfrm>
            <a:off x="519400" y="1997800"/>
            <a:ext cx="4291500" cy="2093100"/>
          </a:xfrm>
          <a:prstGeom prst="rect">
            <a:avLst/>
          </a:prstGeom>
          <a:noFill/>
          <a:ln>
            <a:noFill/>
          </a:ln>
        </p:spPr>
        <p:txBody>
          <a:bodyPr anchorCtr="0" anchor="t" bIns="91425" lIns="91425" spcFirstLastPara="1" rIns="91425" wrap="square" tIns="91425">
            <a:noAutofit/>
          </a:bodyPr>
          <a:lstStyle/>
          <a:p>
            <a:pPr indent="-314325" lvl="0" marL="457200" marR="0" rtl="0" algn="just">
              <a:lnSpc>
                <a:spcPct val="150000"/>
              </a:lnSpc>
              <a:spcBef>
                <a:spcPts val="1000"/>
              </a:spcBef>
              <a:spcAft>
                <a:spcPts val="0"/>
              </a:spcAft>
              <a:buClr>
                <a:srgbClr val="EF89D2"/>
              </a:buClr>
              <a:buSzPts val="1350"/>
              <a:buFont typeface="DM Sans"/>
              <a:buChar char="✓"/>
            </a:pPr>
            <a:r>
              <a:rPr lang="es" sz="1350">
                <a:latin typeface="DM Sans"/>
                <a:ea typeface="DM Sans"/>
                <a:cs typeface="DM Sans"/>
                <a:sym typeface="DM Sans"/>
              </a:rPr>
              <a:t>Es muy habitual encontrarnos con valores perdidos en estos procesos.</a:t>
            </a:r>
            <a:endParaRPr sz="1350">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Helvetica Neue"/>
              <a:buChar char="✓"/>
            </a:pPr>
            <a:r>
              <a:rPr b="1" lang="es" sz="1350">
                <a:latin typeface="DM Sans"/>
                <a:ea typeface="DM Sans"/>
                <a:cs typeface="DM Sans"/>
                <a:sym typeface="DM Sans"/>
              </a:rPr>
              <a:t>P</a:t>
            </a:r>
            <a:r>
              <a:rPr b="1" i="0" lang="es" sz="1350" u="none" cap="none" strike="noStrike">
                <a:solidFill>
                  <a:srgbClr val="000000"/>
                </a:solidFill>
                <a:latin typeface="DM Sans"/>
                <a:ea typeface="DM Sans"/>
                <a:cs typeface="DM Sans"/>
                <a:sym typeface="DM Sans"/>
              </a:rPr>
              <a:t>ueden aparecer de distintas formas</a:t>
            </a:r>
            <a:r>
              <a:rPr b="1" lang="es" sz="1350">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como un signo de interrogación, o N/A, como un 0 o simplemente como una celda en blanco, pero en su mayoría nos lo encontramos representado como NaN que se refiere a “no un número”</a:t>
            </a:r>
            <a:r>
              <a:rPr lang="es" sz="1350">
                <a:latin typeface="DM Sans"/>
                <a:ea typeface="DM Sans"/>
                <a:cs typeface="DM Sans"/>
                <a:sym typeface="DM Sans"/>
              </a:rPr>
              <a:t>.</a:t>
            </a:r>
            <a:r>
              <a:rPr i="0" lang="es" sz="1350" u="none" cap="none" strike="noStrike">
                <a:solidFill>
                  <a:srgbClr val="000000"/>
                </a:solidFill>
                <a:latin typeface="DM Sans"/>
                <a:ea typeface="DM Sans"/>
                <a:cs typeface="DM Sans"/>
                <a:sym typeface="DM Sans"/>
              </a:rPr>
              <a:t> </a:t>
            </a:r>
            <a:endParaRPr i="0" sz="1350" u="none" cap="none" strike="noStrike">
              <a:solidFill>
                <a:srgbClr val="000000"/>
              </a:solidFill>
              <a:latin typeface="DM Sans"/>
              <a:ea typeface="DM Sans"/>
              <a:cs typeface="DM Sans"/>
              <a:sym typeface="DM Sans"/>
            </a:endParaRPr>
          </a:p>
        </p:txBody>
      </p:sp>
      <p:sp>
        <p:nvSpPr>
          <p:cNvPr id="241" name="Google Shape;241;p44"/>
          <p:cNvSpPr txBox="1"/>
          <p:nvPr/>
        </p:nvSpPr>
        <p:spPr>
          <a:xfrm>
            <a:off x="563501" y="10525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Datos perdidos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42" name="Google Shape;242;p44"/>
          <p:cNvSpPr txBox="1"/>
          <p:nvPr/>
        </p:nvSpPr>
        <p:spPr>
          <a:xfrm>
            <a:off x="5061800" y="1997800"/>
            <a:ext cx="35628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1000"/>
              </a:spcAft>
              <a:buNone/>
            </a:pPr>
            <a:r>
              <a:rPr lang="es" sz="1350">
                <a:solidFill>
                  <a:schemeClr val="dk1"/>
                </a:solidFill>
                <a:latin typeface="DM Sans"/>
                <a:ea typeface="DM Sans"/>
                <a:cs typeface="DM Sans"/>
                <a:sym typeface="DM Sans"/>
              </a:rPr>
              <a:t>Pero ¿qué podemos hacer en estos casos? Existen múltiples técnicas para tratar los valores missing, lo veremos más adelante en curso 😃</a:t>
            </a:r>
            <a:endParaRPr sz="1350">
              <a:latin typeface="DM Sans"/>
              <a:ea typeface="DM Sans"/>
              <a:cs typeface="DM Sans"/>
              <a:sym typeface="DM Sans"/>
            </a:endParaRPr>
          </a:p>
        </p:txBody>
      </p:sp>
      <p:pic>
        <p:nvPicPr>
          <p:cNvPr id="243" name="Google Shape;243;p44"/>
          <p:cNvPicPr preferRelativeResize="0"/>
          <p:nvPr/>
        </p:nvPicPr>
        <p:blipFill>
          <a:blip r:embed="rId3">
            <a:alphaModFix/>
          </a:blip>
          <a:stretch>
            <a:fillRect/>
          </a:stretch>
        </p:blipFill>
        <p:spPr>
          <a:xfrm>
            <a:off x="5308025" y="3261000"/>
            <a:ext cx="3070340" cy="69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5"/>
          <p:cNvSpPr txBox="1"/>
          <p:nvPr/>
        </p:nvSpPr>
        <p:spPr>
          <a:xfrm>
            <a:off x="651300" y="2310750"/>
            <a:ext cx="4492200" cy="1570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1000"/>
              </a:spcAft>
              <a:buClr>
                <a:srgbClr val="000000"/>
              </a:buClr>
              <a:buSzPts val="1600"/>
              <a:buFont typeface="Arial"/>
              <a:buNone/>
            </a:pPr>
            <a:r>
              <a:rPr b="1" lang="es" sz="1350">
                <a:latin typeface="DM Sans"/>
                <a:ea typeface="DM Sans"/>
                <a:cs typeface="DM Sans"/>
                <a:sym typeface="DM Sans"/>
              </a:rPr>
              <a:t>Val</a:t>
            </a:r>
            <a:r>
              <a:rPr b="1" i="0" lang="es" sz="1350" u="none" cap="none" strike="noStrike">
                <a:solidFill>
                  <a:srgbClr val="000000"/>
                </a:solidFill>
                <a:latin typeface="DM Sans"/>
                <a:ea typeface="DM Sans"/>
                <a:cs typeface="DM Sans"/>
                <a:sym typeface="DM Sans"/>
              </a:rPr>
              <a:t>or que no se corresponde con el patrón general de nuestros datos.</a:t>
            </a:r>
            <a:r>
              <a:rPr i="0" lang="es" sz="1350" u="none" cap="none" strike="noStrike">
                <a:solidFill>
                  <a:srgbClr val="000000"/>
                </a:solidFill>
                <a:latin typeface="DM Sans"/>
                <a:ea typeface="DM Sans"/>
                <a:cs typeface="DM Sans"/>
                <a:sym typeface="DM Sans"/>
              </a:rPr>
              <a:t> </a:t>
            </a:r>
            <a:r>
              <a:rPr lang="es" sz="1350">
                <a:latin typeface="DM Sans"/>
                <a:ea typeface="DM Sans"/>
                <a:cs typeface="DM Sans"/>
                <a:sym typeface="DM Sans"/>
              </a:rPr>
              <a:t>P</a:t>
            </a:r>
            <a:r>
              <a:rPr i="0" lang="es" sz="1350" u="none" cap="none" strike="noStrike">
                <a:solidFill>
                  <a:srgbClr val="000000"/>
                </a:solidFill>
                <a:latin typeface="DM Sans"/>
                <a:ea typeface="DM Sans"/>
                <a:cs typeface="DM Sans"/>
                <a:sym typeface="DM Sans"/>
              </a:rPr>
              <a:t>uede ser bueno, malo o simplemente un error de datos pero en todos esos casos tenemos que realizar un análisis.</a:t>
            </a:r>
            <a:endParaRPr i="0" sz="1350" u="none" cap="none" strike="noStrike">
              <a:solidFill>
                <a:srgbClr val="000000"/>
              </a:solidFill>
              <a:latin typeface="DM Sans"/>
              <a:ea typeface="DM Sans"/>
              <a:cs typeface="DM Sans"/>
              <a:sym typeface="DM Sans"/>
            </a:endParaRPr>
          </a:p>
        </p:txBody>
      </p:sp>
      <p:sp>
        <p:nvSpPr>
          <p:cNvPr id="249" name="Google Shape;249;p45"/>
          <p:cNvSpPr txBox="1"/>
          <p:nvPr/>
        </p:nvSpPr>
        <p:spPr>
          <a:xfrm>
            <a:off x="501800" y="1030500"/>
            <a:ext cx="89070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outlier?</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Valores extremos</a:t>
            </a:r>
            <a:endParaRPr b="1" sz="4000">
              <a:solidFill>
                <a:schemeClr val="dk1"/>
              </a:solidFill>
              <a:latin typeface="DM Sans"/>
              <a:ea typeface="DM Sans"/>
              <a:cs typeface="DM Sans"/>
              <a:sym typeface="DM Sans"/>
            </a:endParaRPr>
          </a:p>
        </p:txBody>
      </p:sp>
      <p:pic>
        <p:nvPicPr>
          <p:cNvPr id="250" name="Google Shape;250;p45"/>
          <p:cNvPicPr preferRelativeResize="0"/>
          <p:nvPr/>
        </p:nvPicPr>
        <p:blipFill>
          <a:blip r:embed="rId3">
            <a:alphaModFix/>
          </a:blip>
          <a:stretch>
            <a:fillRect/>
          </a:stretch>
        </p:blipFill>
        <p:spPr>
          <a:xfrm>
            <a:off x="5006550" y="1728303"/>
            <a:ext cx="3486150" cy="215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nvSpPr>
        <p:spPr>
          <a:xfrm>
            <a:off x="440200" y="1803400"/>
            <a:ext cx="3971100" cy="307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lang="es" sz="1350">
                <a:latin typeface="DM Sans"/>
                <a:ea typeface="DM Sans"/>
                <a:cs typeface="DM Sans"/>
                <a:sym typeface="DM Sans"/>
              </a:rPr>
              <a:t>En t</a:t>
            </a:r>
            <a:r>
              <a:rPr i="0" lang="es" sz="1350" u="none" cap="none" strike="noStrike">
                <a:solidFill>
                  <a:srgbClr val="000000"/>
                </a:solidFill>
                <a:latin typeface="DM Sans"/>
                <a:ea typeface="DM Sans"/>
                <a:cs typeface="DM Sans"/>
                <a:sym typeface="DM Sans"/>
              </a:rPr>
              <a:t>érminos generales, tratar los outliers suele mejorar los modelos de ML</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15000"/>
              </a:lnSpc>
              <a:spcBef>
                <a:spcPts val="1000"/>
              </a:spcBef>
              <a:spcAft>
                <a:spcPts val="1000"/>
              </a:spcAft>
              <a:buClr>
                <a:srgbClr val="000000"/>
              </a:buClr>
              <a:buSzPts val="1600"/>
              <a:buFont typeface="Arial"/>
              <a:buNone/>
            </a:pPr>
            <a:r>
              <a:rPr lang="es" sz="1350">
                <a:latin typeface="DM Sans"/>
                <a:ea typeface="DM Sans"/>
                <a:cs typeface="DM Sans"/>
                <a:sym typeface="DM Sans"/>
              </a:rPr>
              <a:t>M</a:t>
            </a:r>
            <a:r>
              <a:rPr i="0" lang="es" sz="1350" u="none" cap="none" strike="noStrike">
                <a:solidFill>
                  <a:srgbClr val="000000"/>
                </a:solidFill>
                <a:latin typeface="DM Sans"/>
                <a:ea typeface="DM Sans"/>
                <a:cs typeface="DM Sans"/>
                <a:sym typeface="DM Sans"/>
              </a:rPr>
              <a:t>uchos modelos avanzados son sensibles a los valores extremos y además, siempre es preferible realizar una buena preparación de datos antes que complejizar los modelos.</a:t>
            </a:r>
            <a:endParaRPr sz="1350">
              <a:latin typeface="DM Sans"/>
              <a:ea typeface="DM Sans"/>
              <a:cs typeface="DM Sans"/>
              <a:sym typeface="DM Sans"/>
            </a:endParaRPr>
          </a:p>
        </p:txBody>
      </p:sp>
      <p:pic>
        <p:nvPicPr>
          <p:cNvPr id="256" name="Google Shape;256;p46"/>
          <p:cNvPicPr preferRelativeResize="0"/>
          <p:nvPr/>
        </p:nvPicPr>
        <p:blipFill rotWithShape="1">
          <a:blip r:embed="rId3">
            <a:alphaModFix/>
          </a:blip>
          <a:srcRect b="0" l="0" r="0" t="0"/>
          <a:stretch/>
        </p:blipFill>
        <p:spPr>
          <a:xfrm>
            <a:off x="4571988" y="1803400"/>
            <a:ext cx="3587049" cy="2355100"/>
          </a:xfrm>
          <a:prstGeom prst="rect">
            <a:avLst/>
          </a:prstGeom>
          <a:noFill/>
          <a:ln>
            <a:noFill/>
          </a:ln>
        </p:spPr>
      </p:pic>
      <p:sp>
        <p:nvSpPr>
          <p:cNvPr id="257" name="Google Shape;257;p46"/>
          <p:cNvSpPr txBox="1"/>
          <p:nvPr/>
        </p:nvSpPr>
        <p:spPr>
          <a:xfrm>
            <a:off x="440200" y="684400"/>
            <a:ext cx="7896600" cy="465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¿Por qué es importante tratar los outliers?</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pSp>
        <p:nvGrpSpPr>
          <p:cNvPr id="262" name="Google Shape;262;p47"/>
          <p:cNvGrpSpPr/>
          <p:nvPr/>
        </p:nvGrpSpPr>
        <p:grpSpPr>
          <a:xfrm>
            <a:off x="473370" y="619431"/>
            <a:ext cx="738905" cy="738905"/>
            <a:chOff x="575612" y="1950748"/>
            <a:chExt cx="431100" cy="431100"/>
          </a:xfrm>
        </p:grpSpPr>
        <p:sp>
          <p:nvSpPr>
            <p:cNvPr id="263" name="Google Shape;263;p4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4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65" name="Google Shape;265;p4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66" name="Google Shape;266;p47"/>
          <p:cNvSpPr txBox="1"/>
          <p:nvPr/>
        </p:nvSpPr>
        <p:spPr>
          <a:xfrm>
            <a:off x="473350" y="1626100"/>
            <a:ext cx="7169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B7B7B7"/>
                </a:solidFill>
                <a:latin typeface="DM Sans"/>
                <a:ea typeface="DM Sans"/>
                <a:cs typeface="DM Sans"/>
                <a:sym typeface="DM Sans"/>
              </a:rPr>
              <a:t>¿Cómo podemos evaluar si nuestro modelo está aprendiendo correctamente de nuestros datos?¿Por qué es necesario usar nuevas instancias y no limitarse a aquellas con las que se entrenó el modelo?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p:txBody>
      </p:sp>
      <p:sp>
        <p:nvSpPr>
          <p:cNvPr id="267" name="Google Shape;267;p47"/>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nvSpPr>
        <p:spPr>
          <a:xfrm>
            <a:off x="602150" y="1215425"/>
            <a:ext cx="8492700" cy="43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Evaluación del modelo</a:t>
            </a:r>
            <a:endParaRPr b="1" sz="4000">
              <a:solidFill>
                <a:schemeClr val="dk1"/>
              </a:solidFill>
              <a:latin typeface="DM Sans"/>
              <a:ea typeface="DM Sans"/>
              <a:cs typeface="DM Sans"/>
              <a:sym typeface="DM Sans"/>
            </a:endParaRPr>
          </a:p>
        </p:txBody>
      </p:sp>
      <p:sp>
        <p:nvSpPr>
          <p:cNvPr id="273" name="Google Shape;273;p48"/>
          <p:cNvSpPr txBox="1"/>
          <p:nvPr/>
        </p:nvSpPr>
        <p:spPr>
          <a:xfrm>
            <a:off x="602150" y="2989400"/>
            <a:ext cx="3813600" cy="1541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s" sz="1350">
                <a:solidFill>
                  <a:schemeClr val="dk1"/>
                </a:solidFill>
                <a:latin typeface="DM Sans"/>
                <a:ea typeface="DM Sans"/>
                <a:cs typeface="DM Sans"/>
                <a:sym typeface="DM Sans"/>
              </a:rPr>
              <a:t>👉 Una respuesta posible sería, que para evaluar si nuestro modelo aprendió o no de nuestro datos, observemos su desempeño o performance frente a nuevas instancias es decir, frente a datos que nunca vio. </a:t>
            </a:r>
            <a:endParaRPr sz="1350">
              <a:solidFill>
                <a:schemeClr val="dk1"/>
              </a:solidFill>
              <a:latin typeface="DM Sans"/>
              <a:ea typeface="DM Sans"/>
              <a:cs typeface="DM Sans"/>
              <a:sym typeface="DM Sans"/>
            </a:endParaRPr>
          </a:p>
        </p:txBody>
      </p:sp>
      <p:pic>
        <p:nvPicPr>
          <p:cNvPr id="274" name="Google Shape;274;p48"/>
          <p:cNvPicPr preferRelativeResize="0"/>
          <p:nvPr/>
        </p:nvPicPr>
        <p:blipFill>
          <a:blip r:embed="rId3">
            <a:alphaModFix/>
          </a:blip>
          <a:stretch>
            <a:fillRect/>
          </a:stretch>
        </p:blipFill>
        <p:spPr>
          <a:xfrm>
            <a:off x="5593200" y="2244688"/>
            <a:ext cx="1655175" cy="1655175"/>
          </a:xfrm>
          <a:prstGeom prst="rect">
            <a:avLst/>
          </a:prstGeom>
          <a:noFill/>
          <a:ln>
            <a:noFill/>
          </a:ln>
        </p:spPr>
      </p:pic>
      <p:sp>
        <p:nvSpPr>
          <p:cNvPr id="275" name="Google Shape;275;p48"/>
          <p:cNvSpPr txBox="1"/>
          <p:nvPr/>
        </p:nvSpPr>
        <p:spPr>
          <a:xfrm>
            <a:off x="695900" y="1990300"/>
            <a:ext cx="3544200" cy="89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¿Cómo podemos evaluar si nuestro modelo está aprendiendo correctamente de nuestros datos?</a:t>
            </a:r>
            <a:endParaRPr sz="135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99" name="Google Shape;99;p3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00" name="Google Shape;100;p31"/>
          <p:cNvSpPr txBox="1"/>
          <p:nvPr/>
        </p:nvSpPr>
        <p:spPr>
          <a:xfrm>
            <a:off x="2690561" y="1451613"/>
            <a:ext cx="4281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Reconocer </a:t>
            </a:r>
            <a:r>
              <a:rPr lang="es" sz="1350">
                <a:solidFill>
                  <a:schemeClr val="lt1"/>
                </a:solidFill>
                <a:latin typeface="DM Sans"/>
                <a:ea typeface="DM Sans"/>
                <a:cs typeface="DM Sans"/>
                <a:sym typeface="DM Sans"/>
              </a:rPr>
              <a:t>los conceptos básicos asociados a Machine Learning.</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las principales métricas para evaluar la performance un modelo.</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101" name="Google Shape;101;p31"/>
          <p:cNvPicPr preferRelativeResize="0"/>
          <p:nvPr/>
        </p:nvPicPr>
        <p:blipFill>
          <a:blip r:embed="rId3">
            <a:alphaModFix/>
          </a:blip>
          <a:stretch>
            <a:fillRect/>
          </a:stretch>
        </p:blipFill>
        <p:spPr>
          <a:xfrm>
            <a:off x="2172138" y="2178713"/>
            <a:ext cx="196975" cy="196975"/>
          </a:xfrm>
          <a:prstGeom prst="rect">
            <a:avLst/>
          </a:prstGeom>
          <a:noFill/>
          <a:ln>
            <a:noFill/>
          </a:ln>
        </p:spPr>
      </p:pic>
      <p:cxnSp>
        <p:nvCxnSpPr>
          <p:cNvPr id="102" name="Google Shape;102;p31"/>
          <p:cNvCxnSpPr>
            <a:stCxn id="99" idx="2"/>
            <a:endCxn id="101"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nvSpPr>
        <p:spPr>
          <a:xfrm>
            <a:off x="571750" y="932500"/>
            <a:ext cx="8420400" cy="430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Nuevas instancias</a:t>
            </a:r>
            <a:endParaRPr b="1" sz="4000">
              <a:solidFill>
                <a:schemeClr val="dk1"/>
              </a:solidFill>
              <a:latin typeface="DM Sans"/>
              <a:ea typeface="DM Sans"/>
              <a:cs typeface="DM Sans"/>
              <a:sym typeface="DM Sans"/>
            </a:endParaRPr>
          </a:p>
        </p:txBody>
      </p:sp>
      <p:sp>
        <p:nvSpPr>
          <p:cNvPr id="281" name="Google Shape;281;p49"/>
          <p:cNvSpPr txBox="1"/>
          <p:nvPr/>
        </p:nvSpPr>
        <p:spPr>
          <a:xfrm>
            <a:off x="571750" y="2114000"/>
            <a:ext cx="4170300" cy="1719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¿Por qué es necesario usar nuevas instancias y no sólo aquellas con las que se entrenó el modelo?</a:t>
            </a:r>
            <a:endParaRPr b="1" sz="1350">
              <a:solidFill>
                <a:schemeClr val="dk1"/>
              </a:solidFill>
              <a:highlight>
                <a:srgbClr val="EAFF6A"/>
              </a:highlight>
              <a:latin typeface="DM Sans"/>
              <a:ea typeface="DM Sans"/>
              <a:cs typeface="DM Sans"/>
              <a:sym typeface="DM Sans"/>
            </a:endParaRPr>
          </a:p>
          <a:p>
            <a:pPr indent="0" lvl="0" marL="0" marR="0" rtl="0" algn="l">
              <a:lnSpc>
                <a:spcPct val="115000"/>
              </a:lnSpc>
              <a:spcBef>
                <a:spcPts val="1000"/>
              </a:spcBef>
              <a:spcAft>
                <a:spcPts val="0"/>
              </a:spcAft>
              <a:buClr>
                <a:srgbClr val="000000"/>
              </a:buClr>
              <a:buSzPts val="1600"/>
              <a:buFont typeface="Arial"/>
              <a:buNone/>
            </a:pPr>
            <a:r>
              <a:rPr lang="es" sz="1350">
                <a:solidFill>
                  <a:schemeClr val="dk1"/>
                </a:solidFill>
                <a:latin typeface="DM Sans"/>
                <a:ea typeface="DM Sans"/>
                <a:cs typeface="DM Sans"/>
                <a:sym typeface="DM Sans"/>
              </a:rPr>
              <a:t>La respuesta es sencilla, por que no se puede ser </a:t>
            </a:r>
            <a:r>
              <a:rPr i="1" lang="es" sz="1350">
                <a:solidFill>
                  <a:schemeClr val="dk1"/>
                </a:solidFill>
                <a:latin typeface="DM Sans"/>
                <a:ea typeface="DM Sans"/>
                <a:cs typeface="DM Sans"/>
                <a:sym typeface="DM Sans"/>
              </a:rPr>
              <a:t>“Juez y parte” </a:t>
            </a:r>
            <a:r>
              <a:rPr lang="es" sz="1350">
                <a:solidFill>
                  <a:schemeClr val="dk1"/>
                </a:solidFill>
                <a:latin typeface="DM Sans"/>
                <a:ea typeface="DM Sans"/>
                <a:cs typeface="DM Sans"/>
                <a:sym typeface="DM Sans"/>
              </a:rPr>
              <a:t>al mismo tiempo.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A partir de este concepto, surgen las siguientes características en ML: “Entrenamiento” y “Validación” para luego hablar del “Sobreajuste” o “Sub-ajuste”. </a:t>
            </a:r>
            <a:endParaRPr sz="1350">
              <a:latin typeface="DM Sans"/>
              <a:ea typeface="DM Sans"/>
              <a:cs typeface="DM Sans"/>
              <a:sym typeface="DM Sans"/>
            </a:endParaRPr>
          </a:p>
        </p:txBody>
      </p:sp>
      <p:pic>
        <p:nvPicPr>
          <p:cNvPr id="282" name="Google Shape;282;p49"/>
          <p:cNvPicPr preferRelativeResize="0"/>
          <p:nvPr/>
        </p:nvPicPr>
        <p:blipFill>
          <a:blip r:embed="rId3">
            <a:alphaModFix/>
          </a:blip>
          <a:stretch>
            <a:fillRect/>
          </a:stretch>
        </p:blipFill>
        <p:spPr>
          <a:xfrm>
            <a:off x="5110500" y="1797038"/>
            <a:ext cx="2934151" cy="2036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88" name="Google Shape;288;p50"/>
          <p:cNvSpPr txBox="1"/>
          <p:nvPr/>
        </p:nvSpPr>
        <p:spPr>
          <a:xfrm>
            <a:off x="473350" y="1358425"/>
            <a:ext cx="7169400" cy="349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¿Cómo podríamos utilizar el feature engineering para encontrar las variables más relevantes en los precios de inmuebles?</a:t>
            </a:r>
            <a:endParaRPr sz="20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rPr lang="es" sz="2000">
                <a:solidFill>
                  <a:srgbClr val="B7B7B7"/>
                </a:solidFill>
                <a:latin typeface="DM Sans"/>
                <a:ea typeface="DM Sans"/>
                <a:cs typeface="DM Sans"/>
                <a:sym typeface="DM Sans"/>
              </a:rPr>
              <a:t>Estudiaremos un ejemplo aplicado donde podremos ver el uso de feature selection enfocado en Wrapper Methods (forward, backward y stepwise</a:t>
            </a:r>
            <a:r>
              <a:rPr lang="es" sz="2000">
                <a:solidFill>
                  <a:srgbClr val="B7B7B7"/>
                </a:solidFill>
                <a:latin typeface="DM Sans"/>
                <a:ea typeface="DM Sans"/>
                <a:cs typeface="DM Sans"/>
                <a:sym typeface="DM Sans"/>
              </a:rPr>
              <a:t>)</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Utilizaremos el notebook  Clase_19.ipynb dentro de la carpeta de clase.</a:t>
            </a:r>
            <a:endParaRPr sz="2500">
              <a:solidFill>
                <a:srgbClr val="B7B7B7"/>
              </a:solidFill>
              <a:latin typeface="DM Sans"/>
              <a:ea typeface="DM Sans"/>
              <a:cs typeface="DM Sans"/>
              <a:sym typeface="DM Sans"/>
            </a:endParaRPr>
          </a:p>
        </p:txBody>
      </p:sp>
      <p:grpSp>
        <p:nvGrpSpPr>
          <p:cNvPr id="289" name="Google Shape;289;p50"/>
          <p:cNvGrpSpPr/>
          <p:nvPr/>
        </p:nvGrpSpPr>
        <p:grpSpPr>
          <a:xfrm>
            <a:off x="473351" y="619523"/>
            <a:ext cx="738900" cy="738900"/>
            <a:chOff x="473351" y="619523"/>
            <a:chExt cx="738900" cy="738900"/>
          </a:xfrm>
        </p:grpSpPr>
        <p:sp>
          <p:nvSpPr>
            <p:cNvPr id="290" name="Google Shape;290;p5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5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Aprendizaje y </a:t>
            </a:r>
            <a:r>
              <a:rPr b="1" lang="es" sz="4000">
                <a:solidFill>
                  <a:srgbClr val="83AEFB"/>
                </a:solidFill>
                <a:latin typeface="DM Sans"/>
                <a:ea typeface="DM Sans"/>
                <a:cs typeface="DM Sans"/>
                <a:sym typeface="DM Sans"/>
              </a:rPr>
              <a:t>Validación   </a:t>
            </a:r>
            <a:endParaRPr b="1" sz="4000">
              <a:solidFill>
                <a:srgbClr val="83AEFB"/>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2"/>
          <p:cNvSpPr txBox="1"/>
          <p:nvPr/>
        </p:nvSpPr>
        <p:spPr>
          <a:xfrm>
            <a:off x="1461300"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Entrenamiento y validación</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rgbClr val="000000"/>
              </a:buClr>
              <a:buSzPts val="1100"/>
              <a:buFont typeface="Arial"/>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3"/>
          <p:cNvSpPr txBox="1"/>
          <p:nvPr/>
        </p:nvSpPr>
        <p:spPr>
          <a:xfrm>
            <a:off x="571750" y="932500"/>
            <a:ext cx="8420400" cy="430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Nuevas instancias</a:t>
            </a:r>
            <a:endParaRPr b="1" sz="4000">
              <a:solidFill>
                <a:schemeClr val="dk1"/>
              </a:solidFill>
              <a:latin typeface="DM Sans"/>
              <a:ea typeface="DM Sans"/>
              <a:cs typeface="DM Sans"/>
              <a:sym typeface="DM Sans"/>
            </a:endParaRPr>
          </a:p>
        </p:txBody>
      </p:sp>
      <p:sp>
        <p:nvSpPr>
          <p:cNvPr id="307" name="Google Shape;307;p53"/>
          <p:cNvSpPr txBox="1"/>
          <p:nvPr/>
        </p:nvSpPr>
        <p:spPr>
          <a:xfrm>
            <a:off x="571750" y="2114000"/>
            <a:ext cx="4170300" cy="1719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¿Por qué es necesario usar nuevas instancias y no sólo aquellas con las que se entrenó el modelo?</a:t>
            </a:r>
            <a:endParaRPr b="1" sz="1350">
              <a:solidFill>
                <a:schemeClr val="dk1"/>
              </a:solidFill>
              <a:highlight>
                <a:srgbClr val="EAFF6A"/>
              </a:highlight>
              <a:latin typeface="DM Sans"/>
              <a:ea typeface="DM Sans"/>
              <a:cs typeface="DM Sans"/>
              <a:sym typeface="DM Sans"/>
            </a:endParaRPr>
          </a:p>
          <a:p>
            <a:pPr indent="0" lvl="0" marL="0" marR="0" rtl="0" algn="l">
              <a:lnSpc>
                <a:spcPct val="115000"/>
              </a:lnSpc>
              <a:spcBef>
                <a:spcPts val="1000"/>
              </a:spcBef>
              <a:spcAft>
                <a:spcPts val="0"/>
              </a:spcAft>
              <a:buClr>
                <a:srgbClr val="000000"/>
              </a:buClr>
              <a:buSzPts val="1600"/>
              <a:buFont typeface="Arial"/>
              <a:buNone/>
            </a:pPr>
            <a:r>
              <a:rPr lang="es" sz="1350">
                <a:solidFill>
                  <a:schemeClr val="dk1"/>
                </a:solidFill>
                <a:latin typeface="DM Sans"/>
                <a:ea typeface="DM Sans"/>
                <a:cs typeface="DM Sans"/>
                <a:sym typeface="DM Sans"/>
              </a:rPr>
              <a:t>La respuesta es sencilla, por que no se puede ser </a:t>
            </a:r>
            <a:r>
              <a:rPr i="1" lang="es" sz="1350">
                <a:solidFill>
                  <a:schemeClr val="dk1"/>
                </a:solidFill>
                <a:latin typeface="DM Sans"/>
                <a:ea typeface="DM Sans"/>
                <a:cs typeface="DM Sans"/>
                <a:sym typeface="DM Sans"/>
              </a:rPr>
              <a:t>“Juez y parte” </a:t>
            </a:r>
            <a:r>
              <a:rPr lang="es" sz="1350">
                <a:solidFill>
                  <a:schemeClr val="dk1"/>
                </a:solidFill>
                <a:latin typeface="DM Sans"/>
                <a:ea typeface="DM Sans"/>
                <a:cs typeface="DM Sans"/>
                <a:sym typeface="DM Sans"/>
              </a:rPr>
              <a:t>al mismo tiempo.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600"/>
              <a:buFont typeface="Arial"/>
              <a:buNone/>
            </a:pPr>
            <a:r>
              <a:rPr lang="es" sz="1350">
                <a:solidFill>
                  <a:schemeClr val="dk1"/>
                </a:solidFill>
                <a:latin typeface="DM Sans"/>
                <a:ea typeface="DM Sans"/>
                <a:cs typeface="DM Sans"/>
                <a:sym typeface="DM Sans"/>
              </a:rPr>
              <a:t>A partir de este concepto, surgen las siguientes características en ML: “Entrenamiento” y “Validación” para luego hablar del “Sobreajuste” o “Sub-ajuste”. </a:t>
            </a:r>
            <a:endParaRPr sz="1350">
              <a:latin typeface="DM Sans"/>
              <a:ea typeface="DM Sans"/>
              <a:cs typeface="DM Sans"/>
              <a:sym typeface="DM Sans"/>
            </a:endParaRPr>
          </a:p>
        </p:txBody>
      </p:sp>
      <p:pic>
        <p:nvPicPr>
          <p:cNvPr id="308" name="Google Shape;308;p53"/>
          <p:cNvPicPr preferRelativeResize="0"/>
          <p:nvPr/>
        </p:nvPicPr>
        <p:blipFill>
          <a:blip r:embed="rId3">
            <a:alphaModFix/>
          </a:blip>
          <a:stretch>
            <a:fillRect/>
          </a:stretch>
        </p:blipFill>
        <p:spPr>
          <a:xfrm>
            <a:off x="5110500" y="1797038"/>
            <a:ext cx="2934151" cy="2036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4"/>
          <p:cNvSpPr txBox="1"/>
          <p:nvPr/>
        </p:nvSpPr>
        <p:spPr>
          <a:xfrm>
            <a:off x="372875" y="2020975"/>
            <a:ext cx="3767100" cy="2093100"/>
          </a:xfrm>
          <a:prstGeom prst="rect">
            <a:avLst/>
          </a:prstGeom>
          <a:noFill/>
          <a:ln>
            <a:noFill/>
          </a:ln>
        </p:spPr>
        <p:txBody>
          <a:bodyPr anchorCtr="0" anchor="t" bIns="91425" lIns="91425" spcFirstLastPara="1" rIns="91425" wrap="square" tIns="91425">
            <a:noAutofit/>
          </a:bodyPr>
          <a:lstStyle/>
          <a:p>
            <a:pPr indent="-314325" lvl="0" marL="457200" marR="0" rtl="0" algn="just">
              <a:lnSpc>
                <a:spcPct val="150000"/>
              </a:lnSpc>
              <a:spcBef>
                <a:spcPts val="1000"/>
              </a:spcBef>
              <a:spcAft>
                <a:spcPts val="0"/>
              </a:spcAft>
              <a:buClr>
                <a:srgbClr val="EF89D2"/>
              </a:buClr>
              <a:buSzPts val="1350"/>
              <a:buFont typeface="Helvetica Neue Light"/>
              <a:buChar char="✓"/>
            </a:pPr>
            <a:r>
              <a:rPr lang="es" sz="1350">
                <a:latin typeface="DM Sans"/>
                <a:ea typeface="DM Sans"/>
                <a:cs typeface="DM Sans"/>
                <a:sym typeface="DM Sans"/>
              </a:rPr>
              <a:t>P</a:t>
            </a:r>
            <a:r>
              <a:rPr i="0" lang="es" sz="1350" u="none" cap="none" strike="noStrike">
                <a:solidFill>
                  <a:srgbClr val="000000"/>
                </a:solidFill>
                <a:latin typeface="DM Sans"/>
                <a:ea typeface="DM Sans"/>
                <a:cs typeface="DM Sans"/>
                <a:sym typeface="DM Sans"/>
              </a:rPr>
              <a:t>roceso en el que se </a:t>
            </a:r>
            <a:r>
              <a:rPr b="1" i="0" lang="es" sz="1350" u="none" cap="none" strike="noStrike">
                <a:solidFill>
                  <a:srgbClr val="000000"/>
                </a:solidFill>
                <a:latin typeface="DM Sans"/>
                <a:ea typeface="DM Sans"/>
                <a:cs typeface="DM Sans"/>
                <a:sym typeface="DM Sans"/>
              </a:rPr>
              <a:t>detectan los patrones de un conjunto de datos</a:t>
            </a:r>
            <a:r>
              <a:rPr i="0" lang="es" sz="1350" u="none" cap="none" strike="noStrike">
                <a:solidFill>
                  <a:srgbClr val="000000"/>
                </a:solidFill>
                <a:latin typeface="DM Sans"/>
                <a:ea typeface="DM Sans"/>
                <a:cs typeface="DM Sans"/>
                <a:sym typeface="DM Sans"/>
              </a:rPr>
              <a:t>, es decir, es el </a:t>
            </a:r>
            <a:r>
              <a:rPr b="1" i="0" lang="es" sz="1350" u="none" cap="none" strike="noStrike">
                <a:solidFill>
                  <a:schemeClr val="dk1"/>
                </a:solidFill>
                <a:latin typeface="DM Sans"/>
                <a:ea typeface="DM Sans"/>
                <a:cs typeface="DM Sans"/>
                <a:sym typeface="DM Sans"/>
              </a:rPr>
              <a:t>corazón </a:t>
            </a:r>
            <a:r>
              <a:rPr b="1" i="0" lang="es" sz="1350" u="none" cap="none" strike="noStrike">
                <a:solidFill>
                  <a:schemeClr val="dk1"/>
                </a:solidFill>
                <a:latin typeface="DM Sans"/>
                <a:ea typeface="DM Sans"/>
                <a:cs typeface="DM Sans"/>
                <a:sym typeface="DM Sans"/>
              </a:rPr>
              <a:t>del</a:t>
            </a:r>
            <a:r>
              <a:rPr b="1" i="0" lang="es" sz="1350" u="none" cap="none" strike="noStrike">
                <a:solidFill>
                  <a:schemeClr val="dk1"/>
                </a:solidFill>
                <a:latin typeface="DM Sans"/>
                <a:ea typeface="DM Sans"/>
                <a:cs typeface="DM Sans"/>
                <a:sym typeface="DM Sans"/>
              </a:rPr>
              <a:t> machine learning</a:t>
            </a:r>
            <a:r>
              <a:rPr i="0" lang="es" sz="1350" u="none" cap="none" strike="noStrike">
                <a:solidFill>
                  <a:schemeClr val="dk1"/>
                </a:solidFill>
                <a:latin typeface="DM Sans"/>
                <a:ea typeface="DM Sans"/>
                <a:cs typeface="DM Sans"/>
                <a:sym typeface="DM Sans"/>
              </a:rPr>
              <a:t>. </a:t>
            </a:r>
            <a:endParaRPr i="0" sz="1350" u="none" cap="none" strike="noStrike">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Helvetica Neue Light"/>
              <a:buChar char="✓"/>
            </a:pPr>
            <a:r>
              <a:rPr lang="es" sz="1350">
                <a:latin typeface="DM Sans"/>
                <a:ea typeface="DM Sans"/>
                <a:cs typeface="DM Sans"/>
                <a:sym typeface="DM Sans"/>
              </a:rPr>
              <a:t>Cuando</a:t>
            </a:r>
            <a:r>
              <a:rPr i="0" lang="es" sz="1350" u="none" cap="none" strike="noStrike">
                <a:solidFill>
                  <a:srgbClr val="000000"/>
                </a:solidFill>
                <a:latin typeface="DM Sans"/>
                <a:ea typeface="DM Sans"/>
                <a:cs typeface="DM Sans"/>
                <a:sym typeface="DM Sans"/>
              </a:rPr>
              <a:t> identifica</a:t>
            </a:r>
            <a:r>
              <a:rPr lang="es" sz="1350">
                <a:latin typeface="DM Sans"/>
                <a:ea typeface="DM Sans"/>
                <a:cs typeface="DM Sans"/>
                <a:sym typeface="DM Sans"/>
              </a:rPr>
              <a:t>m</a:t>
            </a:r>
            <a:r>
              <a:rPr i="0" lang="es" sz="1350" u="none" cap="none" strike="noStrike">
                <a:solidFill>
                  <a:srgbClr val="000000"/>
                </a:solidFill>
                <a:latin typeface="DM Sans"/>
                <a:ea typeface="DM Sans"/>
                <a:cs typeface="DM Sans"/>
                <a:sym typeface="DM Sans"/>
              </a:rPr>
              <a:t>os los patrones, se pueden hacer </a:t>
            </a:r>
            <a:r>
              <a:rPr b="1" i="0" lang="es" sz="1350" u="none" cap="none" strike="noStrike">
                <a:solidFill>
                  <a:srgbClr val="000000"/>
                </a:solidFill>
                <a:latin typeface="DM Sans"/>
                <a:ea typeface="DM Sans"/>
                <a:cs typeface="DM Sans"/>
                <a:sym typeface="DM Sans"/>
              </a:rPr>
              <a:t>predicciones</a:t>
            </a:r>
            <a:r>
              <a:rPr i="0" lang="es" sz="1350" u="none" cap="none" strike="noStrike">
                <a:solidFill>
                  <a:srgbClr val="000000"/>
                </a:solidFill>
                <a:latin typeface="DM Sans"/>
                <a:ea typeface="DM Sans"/>
                <a:cs typeface="DM Sans"/>
                <a:sym typeface="DM Sans"/>
              </a:rPr>
              <a:t> con </a:t>
            </a:r>
            <a:r>
              <a:rPr b="1" i="0" lang="es" sz="1350" u="none" cap="none" strike="noStrike">
                <a:solidFill>
                  <a:srgbClr val="000000"/>
                </a:solidFill>
                <a:latin typeface="DM Sans"/>
                <a:ea typeface="DM Sans"/>
                <a:cs typeface="DM Sans"/>
                <a:sym typeface="DM Sans"/>
              </a:rPr>
              <a:t>nuevos datos</a:t>
            </a:r>
            <a:r>
              <a:rPr i="0" lang="es" sz="1350" u="none" cap="none" strike="noStrike">
                <a:solidFill>
                  <a:srgbClr val="000000"/>
                </a:solidFill>
                <a:latin typeface="DM Sans"/>
                <a:ea typeface="DM Sans"/>
                <a:cs typeface="DM Sans"/>
                <a:sym typeface="DM Sans"/>
              </a:rPr>
              <a:t> que se incorporen al sistema.</a:t>
            </a:r>
            <a:endParaRPr sz="1350">
              <a:latin typeface="DM Sans"/>
              <a:ea typeface="DM Sans"/>
              <a:cs typeface="DM Sans"/>
              <a:sym typeface="DM Sans"/>
            </a:endParaRPr>
          </a:p>
        </p:txBody>
      </p:sp>
      <p:sp>
        <p:nvSpPr>
          <p:cNvPr id="314" name="Google Shape;314;p54"/>
          <p:cNvSpPr txBox="1"/>
          <p:nvPr/>
        </p:nvSpPr>
        <p:spPr>
          <a:xfrm>
            <a:off x="372876" y="10294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Aprendizaje</a:t>
            </a:r>
            <a:r>
              <a:rPr i="1" lang="es" sz="3500">
                <a:latin typeface="Anton"/>
                <a:ea typeface="Anton"/>
                <a:cs typeface="Anton"/>
                <a:sym typeface="Anton"/>
              </a:rPr>
              <a:t> </a:t>
            </a:r>
            <a:r>
              <a:rPr b="1" lang="es" sz="4000">
                <a:solidFill>
                  <a:schemeClr val="dk1"/>
                </a:solidFill>
                <a:latin typeface="DM Sans"/>
                <a:ea typeface="DM Sans"/>
                <a:cs typeface="DM Sans"/>
                <a:sym typeface="DM Sans"/>
              </a:rPr>
              <a:t>o Entrenamiento</a:t>
            </a:r>
            <a:endParaRPr b="1" sz="40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i="1" sz="3500">
              <a:latin typeface="Anton"/>
              <a:ea typeface="Anton"/>
              <a:cs typeface="Anton"/>
              <a:sym typeface="Anton"/>
            </a:endParaRPr>
          </a:p>
        </p:txBody>
      </p:sp>
      <p:pic>
        <p:nvPicPr>
          <p:cNvPr id="315" name="Google Shape;315;p54"/>
          <p:cNvPicPr preferRelativeResize="0"/>
          <p:nvPr/>
        </p:nvPicPr>
        <p:blipFill>
          <a:blip r:embed="rId3">
            <a:alphaModFix/>
          </a:blip>
          <a:stretch>
            <a:fillRect/>
          </a:stretch>
        </p:blipFill>
        <p:spPr>
          <a:xfrm>
            <a:off x="4849975" y="2316750"/>
            <a:ext cx="2177530" cy="1501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pSp>
        <p:nvGrpSpPr>
          <p:cNvPr id="320" name="Google Shape;320;p55"/>
          <p:cNvGrpSpPr/>
          <p:nvPr/>
        </p:nvGrpSpPr>
        <p:grpSpPr>
          <a:xfrm>
            <a:off x="473370" y="619431"/>
            <a:ext cx="738905" cy="738905"/>
            <a:chOff x="575612" y="1950748"/>
            <a:chExt cx="431100" cy="431100"/>
          </a:xfrm>
        </p:grpSpPr>
        <p:sp>
          <p:nvSpPr>
            <p:cNvPr id="321" name="Google Shape;321;p5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5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23" name="Google Shape;323;p5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24" name="Google Shape;324;p55"/>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¿Cómo podemos utilizar la información de la compra de libros, por ejemplo, respecto al comportamiento de los clientes para mejorar las utilidades del negocio? </a:t>
            </a:r>
            <a:endParaRPr sz="20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p:txBody>
      </p:sp>
      <p:sp>
        <p:nvSpPr>
          <p:cNvPr id="325" name="Google Shape;325;p55"/>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6"/>
          <p:cNvSpPr txBox="1"/>
          <p:nvPr/>
        </p:nvSpPr>
        <p:spPr>
          <a:xfrm>
            <a:off x="731400" y="1376000"/>
            <a:ext cx="76812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t/>
            </a:r>
            <a:endParaRPr b="0" i="0" sz="2000" u="none" cap="none" strike="noStrike">
              <a:solidFill>
                <a:schemeClr val="dk1"/>
              </a:solidFill>
              <a:latin typeface="Didact Gothic"/>
              <a:ea typeface="Didact Gothic"/>
              <a:cs typeface="Didact Gothic"/>
              <a:sym typeface="Didact Gothic"/>
            </a:endParaRPr>
          </a:p>
        </p:txBody>
      </p:sp>
      <p:sp>
        <p:nvSpPr>
          <p:cNvPr id="331" name="Google Shape;331;p56"/>
          <p:cNvSpPr txBox="1"/>
          <p:nvPr/>
        </p:nvSpPr>
        <p:spPr>
          <a:xfrm>
            <a:off x="605950" y="1776200"/>
            <a:ext cx="36492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000"/>
              </a:spcBef>
              <a:spcAft>
                <a:spcPts val="1000"/>
              </a:spcAft>
              <a:buNone/>
            </a:pPr>
            <a:r>
              <a:rPr lang="es" sz="1350">
                <a:latin typeface="DM Sans"/>
                <a:ea typeface="DM Sans"/>
                <a:cs typeface="DM Sans"/>
                <a:sym typeface="DM Sans"/>
              </a:rPr>
              <a:t>Lo</a:t>
            </a:r>
            <a:r>
              <a:rPr lang="es" sz="1350">
                <a:latin typeface="DM Sans"/>
                <a:ea typeface="DM Sans"/>
                <a:cs typeface="DM Sans"/>
                <a:sym typeface="DM Sans"/>
              </a:rPr>
              <a:t>s datos de las compras de libros online se pueden usar para analizar el comportamiento de los clientes en sus procesos de compra (títulos visitados, categorías, historial de compras, etc) agruparlos en patrones de comportamiento y hacer recomendaciones de compra.</a:t>
            </a:r>
            <a:endParaRPr sz="1350">
              <a:latin typeface="DM Sans"/>
              <a:ea typeface="DM Sans"/>
              <a:cs typeface="DM Sans"/>
              <a:sym typeface="DM Sans"/>
            </a:endParaRPr>
          </a:p>
        </p:txBody>
      </p:sp>
      <p:pic>
        <p:nvPicPr>
          <p:cNvPr id="332" name="Google Shape;332;p56"/>
          <p:cNvPicPr preferRelativeResize="0"/>
          <p:nvPr/>
        </p:nvPicPr>
        <p:blipFill>
          <a:blip r:embed="rId3">
            <a:alphaModFix/>
          </a:blip>
          <a:stretch>
            <a:fillRect/>
          </a:stretch>
        </p:blipFill>
        <p:spPr>
          <a:xfrm>
            <a:off x="4777185" y="2003987"/>
            <a:ext cx="3483374" cy="1807025"/>
          </a:xfrm>
          <a:prstGeom prst="rect">
            <a:avLst/>
          </a:prstGeom>
          <a:noFill/>
          <a:ln>
            <a:noFill/>
          </a:ln>
        </p:spPr>
      </p:pic>
      <p:sp>
        <p:nvSpPr>
          <p:cNvPr id="333" name="Google Shape;333;p56"/>
          <p:cNvSpPr txBox="1"/>
          <p:nvPr/>
        </p:nvSpPr>
        <p:spPr>
          <a:xfrm>
            <a:off x="372876" y="10294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i="1" sz="35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7"/>
          <p:cNvSpPr txBox="1"/>
          <p:nvPr/>
        </p:nvSpPr>
        <p:spPr>
          <a:xfrm>
            <a:off x="277100" y="1525200"/>
            <a:ext cx="4816200" cy="2093100"/>
          </a:xfrm>
          <a:prstGeom prst="rect">
            <a:avLst/>
          </a:prstGeom>
          <a:noFill/>
          <a:ln>
            <a:noFill/>
          </a:ln>
        </p:spPr>
        <p:txBody>
          <a:bodyPr anchorCtr="0" anchor="t" bIns="91425" lIns="91425" spcFirstLastPara="1" rIns="91425" wrap="square" tIns="91425">
            <a:noAutofit/>
          </a:bodyPr>
          <a:lstStyle/>
          <a:p>
            <a:pPr indent="-314325" lvl="0" marL="457200" marR="0" rtl="0" algn="just">
              <a:lnSpc>
                <a:spcPct val="150000"/>
              </a:lnSpc>
              <a:spcBef>
                <a:spcPts val="1000"/>
              </a:spcBef>
              <a:spcAft>
                <a:spcPts val="0"/>
              </a:spcAft>
              <a:buClr>
                <a:srgbClr val="EF89D2"/>
              </a:buClr>
              <a:buSzPts val="1350"/>
              <a:buFont typeface="Helvetica Neue"/>
              <a:buChar char="✓"/>
            </a:pPr>
            <a:r>
              <a:rPr b="1" lang="es" sz="1350">
                <a:latin typeface="DM Sans"/>
                <a:ea typeface="DM Sans"/>
                <a:cs typeface="DM Sans"/>
                <a:sym typeface="DM Sans"/>
              </a:rPr>
              <a:t>P</a:t>
            </a:r>
            <a:r>
              <a:rPr b="1" i="0" lang="es" sz="1350" u="none" cap="none" strike="noStrike">
                <a:solidFill>
                  <a:srgbClr val="000000"/>
                </a:solidFill>
                <a:latin typeface="DM Sans"/>
                <a:ea typeface="DM Sans"/>
                <a:cs typeface="DM Sans"/>
                <a:sym typeface="DM Sans"/>
              </a:rPr>
              <a:t>roceso de evaluar un modelo entrenado sobre un conjunto de datos de prueba.</a:t>
            </a:r>
            <a:r>
              <a:rPr i="0" lang="es" sz="1350" u="none" cap="none" strike="noStrike">
                <a:solidFill>
                  <a:srgbClr val="000000"/>
                </a:solidFill>
                <a:latin typeface="DM Sans"/>
                <a:ea typeface="DM Sans"/>
                <a:cs typeface="DM Sans"/>
                <a:sym typeface="DM Sans"/>
              </a:rPr>
              <a:t> Esto proporciona la capacidad de generalización de un modelo de ML. </a:t>
            </a:r>
            <a:endParaRPr sz="1350">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Helvetica Neue"/>
              <a:buChar char="✓"/>
            </a:pPr>
            <a:r>
              <a:rPr i="0" lang="es" sz="1350" u="none" cap="none" strike="noStrike">
                <a:solidFill>
                  <a:srgbClr val="000000"/>
                </a:solidFill>
                <a:latin typeface="DM Sans"/>
                <a:ea typeface="DM Sans"/>
                <a:cs typeface="DM Sans"/>
                <a:sym typeface="DM Sans"/>
              </a:rPr>
              <a:t>Para poder evaluar</a:t>
            </a:r>
            <a:r>
              <a:rPr lang="es" sz="1350">
                <a:latin typeface="DM Sans"/>
                <a:ea typeface="DM Sans"/>
                <a:cs typeface="DM Sans"/>
                <a:sym typeface="DM Sans"/>
              </a:rPr>
              <a:t>lo correctamente</a:t>
            </a:r>
            <a:r>
              <a:rPr i="0" lang="es" sz="1350" u="none" cap="none" strike="noStrike">
                <a:solidFill>
                  <a:srgbClr val="000000"/>
                </a:solidFill>
                <a:latin typeface="DM Sans"/>
                <a:ea typeface="DM Sans"/>
                <a:cs typeface="DM Sans"/>
                <a:sym typeface="DM Sans"/>
              </a:rPr>
              <a:t>, hay que realizar </a:t>
            </a:r>
            <a:r>
              <a:rPr lang="es" sz="1350">
                <a:latin typeface="DM Sans"/>
                <a:ea typeface="DM Sans"/>
                <a:cs typeface="DM Sans"/>
                <a:sym typeface="DM Sans"/>
              </a:rPr>
              <a:t>“s</a:t>
            </a:r>
            <a:r>
              <a:rPr i="0" lang="es" sz="1350" u="none" cap="none" strike="noStrike">
                <a:solidFill>
                  <a:srgbClr val="000000"/>
                </a:solidFill>
                <a:latin typeface="DM Sans"/>
                <a:ea typeface="DM Sans"/>
                <a:cs typeface="DM Sans"/>
                <a:sym typeface="DM Sans"/>
              </a:rPr>
              <a:t>plit de datos</a:t>
            </a:r>
            <a:r>
              <a:rPr lang="es" sz="1350">
                <a:latin typeface="DM Sans"/>
                <a:ea typeface="DM Sans"/>
                <a:cs typeface="DM Sans"/>
                <a:sym typeface="DM Sans"/>
              </a:rPr>
              <a:t>”</a:t>
            </a:r>
            <a:r>
              <a:rPr i="0" lang="es" sz="1350" u="none" cap="none" strike="noStrike">
                <a:solidFill>
                  <a:srgbClr val="000000"/>
                </a:solidFill>
                <a:latin typeface="DM Sans"/>
                <a:ea typeface="DM Sans"/>
                <a:cs typeface="DM Sans"/>
                <a:sym typeface="DM Sans"/>
              </a:rPr>
              <a:t> es decir, separar nuestro dataset original en</a:t>
            </a:r>
            <a:r>
              <a:rPr b="1" i="0" lang="es" sz="1350" u="none" cap="none" strike="noStrike">
                <a:solidFill>
                  <a:srgbClr val="000000"/>
                </a:solidFill>
                <a:latin typeface="DM Sans"/>
                <a:ea typeface="DM Sans"/>
                <a:cs typeface="DM Sans"/>
                <a:sym typeface="DM Sans"/>
              </a:rPr>
              <a:t> </a:t>
            </a:r>
            <a:r>
              <a:rPr b="1" i="1" lang="es" sz="1350" u="none" cap="none" strike="noStrike">
                <a:solidFill>
                  <a:srgbClr val="000000"/>
                </a:solidFill>
                <a:latin typeface="DM Sans"/>
                <a:ea typeface="DM Sans"/>
                <a:cs typeface="DM Sans"/>
                <a:sym typeface="DM Sans"/>
              </a:rPr>
              <a:t>“Datos de Entrenamiento”,</a:t>
            </a:r>
            <a:r>
              <a:rPr i="1" lang="es" sz="1350" u="none" cap="none" strike="noStrike">
                <a:solidFill>
                  <a:srgbClr val="000000"/>
                </a:solidFill>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que serán usados justamente para entrenar a nuestro modelo y en </a:t>
            </a:r>
            <a:r>
              <a:rPr b="1" i="1" lang="es" sz="1350" u="none" cap="none" strike="noStrike">
                <a:solidFill>
                  <a:srgbClr val="000000"/>
                </a:solidFill>
                <a:latin typeface="DM Sans"/>
                <a:ea typeface="DM Sans"/>
                <a:cs typeface="DM Sans"/>
                <a:sym typeface="DM Sans"/>
              </a:rPr>
              <a:t>“Datos de Test o de Testing</a:t>
            </a:r>
            <a:r>
              <a:rPr b="1" i="0" lang="es" sz="1350" u="none" cap="none" strike="noStrike">
                <a:solidFill>
                  <a:srgbClr val="000000"/>
                </a:solidFill>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que serán aquellos datos que utilizaremos para evaluar la performance de nuestro modelo. </a:t>
            </a:r>
            <a:endParaRPr sz="1350">
              <a:latin typeface="DM Sans"/>
              <a:ea typeface="DM Sans"/>
              <a:cs typeface="DM Sans"/>
              <a:sym typeface="DM Sans"/>
            </a:endParaRPr>
          </a:p>
        </p:txBody>
      </p:sp>
      <p:sp>
        <p:nvSpPr>
          <p:cNvPr id="339" name="Google Shape;339;p57"/>
          <p:cNvSpPr txBox="1"/>
          <p:nvPr/>
        </p:nvSpPr>
        <p:spPr>
          <a:xfrm>
            <a:off x="277100" y="844846"/>
            <a:ext cx="7841400" cy="402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Validación</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340" name="Google Shape;340;p57"/>
          <p:cNvPicPr preferRelativeResize="0"/>
          <p:nvPr/>
        </p:nvPicPr>
        <p:blipFill>
          <a:blip r:embed="rId3">
            <a:alphaModFix/>
          </a:blip>
          <a:stretch>
            <a:fillRect/>
          </a:stretch>
        </p:blipFill>
        <p:spPr>
          <a:xfrm>
            <a:off x="5339250" y="2137200"/>
            <a:ext cx="3467426" cy="1312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Train a predictive model in ITSI - Splunk Documentation" id="345" name="Google Shape;345;p58"/>
          <p:cNvPicPr preferRelativeResize="0"/>
          <p:nvPr/>
        </p:nvPicPr>
        <p:blipFill rotWithShape="1">
          <a:blip r:embed="rId3">
            <a:alphaModFix/>
          </a:blip>
          <a:srcRect b="0" l="0" r="0" t="0"/>
          <a:stretch/>
        </p:blipFill>
        <p:spPr>
          <a:xfrm>
            <a:off x="2332126" y="2082849"/>
            <a:ext cx="4479750" cy="1775625"/>
          </a:xfrm>
          <a:prstGeom prst="rect">
            <a:avLst/>
          </a:prstGeom>
          <a:noFill/>
          <a:ln>
            <a:noFill/>
          </a:ln>
        </p:spPr>
      </p:pic>
      <p:sp>
        <p:nvSpPr>
          <p:cNvPr id="346" name="Google Shape;346;p58"/>
          <p:cNvSpPr txBox="1"/>
          <p:nvPr/>
        </p:nvSpPr>
        <p:spPr>
          <a:xfrm>
            <a:off x="912450" y="3666675"/>
            <a:ext cx="7319100" cy="539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s" sz="1350">
                <a:solidFill>
                  <a:srgbClr val="333333"/>
                </a:solidFill>
                <a:highlight>
                  <a:srgbClr val="FFFFFF"/>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No existe una única respuesta, en términos generales se suele utilizar un 70 % de nuestros datos para el training y un 30 % para el testing.</a:t>
            </a:r>
            <a:r>
              <a:rPr b="1" i="0" lang="es" sz="1350" u="none" cap="none" strike="noStrike">
                <a:solidFill>
                  <a:srgbClr val="000000"/>
                </a:solidFill>
                <a:latin typeface="DM Sans"/>
                <a:ea typeface="DM Sans"/>
                <a:cs typeface="DM Sans"/>
                <a:sym typeface="DM Sans"/>
              </a:rPr>
              <a:t>  </a:t>
            </a:r>
            <a:endParaRPr b="1" i="0" sz="1350" u="none" cap="none" strike="noStrike">
              <a:solidFill>
                <a:srgbClr val="000000"/>
              </a:solidFill>
              <a:latin typeface="DM Sans"/>
              <a:ea typeface="DM Sans"/>
              <a:cs typeface="DM Sans"/>
              <a:sym typeface="DM Sans"/>
            </a:endParaRPr>
          </a:p>
        </p:txBody>
      </p:sp>
      <p:sp>
        <p:nvSpPr>
          <p:cNvPr id="347" name="Google Shape;347;p58"/>
          <p:cNvSpPr txBox="1"/>
          <p:nvPr/>
        </p:nvSpPr>
        <p:spPr>
          <a:xfrm>
            <a:off x="553575" y="639325"/>
            <a:ext cx="7677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porcentaje se usa para train y test? </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2"/>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2"/>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09" name="Google Shape;109;p32"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10" name="Google Shape;110;p32"/>
          <p:cNvSpPr/>
          <p:nvPr/>
        </p:nvSpPr>
        <p:spPr>
          <a:xfrm>
            <a:off x="1780400" y="2251800"/>
            <a:ext cx="1340400" cy="6399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lang="es" sz="1100">
                <a:solidFill>
                  <a:srgbClr val="FFFFFF"/>
                </a:solidFill>
                <a:latin typeface="DM Sans"/>
                <a:ea typeface="DM Sans"/>
                <a:cs typeface="DM Sans"/>
                <a:sym typeface="DM Sans"/>
              </a:rPr>
              <a:t>ML e Inteligencia Artificial</a:t>
            </a:r>
            <a:endParaRPr sz="1100">
              <a:solidFill>
                <a:srgbClr val="FFFFFF"/>
              </a:solidFill>
              <a:latin typeface="DM Sans"/>
              <a:ea typeface="DM Sans"/>
              <a:cs typeface="DM Sans"/>
              <a:sym typeface="DM Sans"/>
            </a:endParaRPr>
          </a:p>
        </p:txBody>
      </p:sp>
      <p:cxnSp>
        <p:nvCxnSpPr>
          <p:cNvPr id="111" name="Google Shape;111;p32"/>
          <p:cNvCxnSpPr>
            <a:stCxn id="110" idx="3"/>
          </p:cNvCxnSpPr>
          <p:nvPr/>
        </p:nvCxnSpPr>
        <p:spPr>
          <a:xfrm flipH="1" rot="10800000">
            <a:off x="3120800" y="2570250"/>
            <a:ext cx="525600" cy="1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2" name="Google Shape;112;p32"/>
          <p:cNvCxnSpPr/>
          <p:nvPr/>
        </p:nvCxnSpPr>
        <p:spPr>
          <a:xfrm rot="-5400000">
            <a:off x="3568408" y="1608175"/>
            <a:ext cx="974400" cy="950100"/>
          </a:xfrm>
          <a:prstGeom prst="bentConnector3">
            <a:avLst>
              <a:gd fmla="val 120805" name="adj1"/>
            </a:avLst>
          </a:prstGeom>
          <a:noFill/>
          <a:ln cap="flat" cmpd="sng" w="9525">
            <a:solidFill>
              <a:srgbClr val="CCCCCC"/>
            </a:solidFill>
            <a:prstDash val="solid"/>
            <a:round/>
            <a:headEnd len="med" w="med" type="none"/>
            <a:tailEnd len="med" w="med" type="oval"/>
          </a:ln>
        </p:spPr>
      </p:cxnSp>
      <p:sp>
        <p:nvSpPr>
          <p:cNvPr id="113" name="Google Shape;113;p32"/>
          <p:cNvSpPr/>
          <p:nvPr/>
        </p:nvSpPr>
        <p:spPr>
          <a:xfrm>
            <a:off x="4530649" y="1201825"/>
            <a:ext cx="1295400" cy="3312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222222"/>
                </a:solidFill>
                <a:latin typeface="DM Sans"/>
                <a:ea typeface="DM Sans"/>
                <a:cs typeface="DM Sans"/>
                <a:sym typeface="DM Sans"/>
              </a:rPr>
              <a:t>Historia de la IA</a:t>
            </a:r>
            <a:endParaRPr sz="1200">
              <a:solidFill>
                <a:srgbClr val="222222"/>
              </a:solidFill>
              <a:latin typeface="DM Sans"/>
              <a:ea typeface="DM Sans"/>
              <a:cs typeface="DM Sans"/>
              <a:sym typeface="DM Sans"/>
            </a:endParaRPr>
          </a:p>
        </p:txBody>
      </p:sp>
      <p:sp>
        <p:nvSpPr>
          <p:cNvPr id="114" name="Google Shape;114;p32"/>
          <p:cNvSpPr/>
          <p:nvPr/>
        </p:nvSpPr>
        <p:spPr>
          <a:xfrm>
            <a:off x="4530658" y="1872738"/>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Clasificación </a:t>
            </a:r>
            <a:endParaRPr sz="1200">
              <a:solidFill>
                <a:srgbClr val="222222"/>
              </a:solidFill>
              <a:latin typeface="DM Sans"/>
              <a:ea typeface="DM Sans"/>
              <a:cs typeface="DM Sans"/>
              <a:sym typeface="DM Sans"/>
            </a:endParaRPr>
          </a:p>
        </p:txBody>
      </p:sp>
      <p:cxnSp>
        <p:nvCxnSpPr>
          <p:cNvPr id="115" name="Google Shape;115;p32"/>
          <p:cNvCxnSpPr/>
          <p:nvPr/>
        </p:nvCxnSpPr>
        <p:spPr>
          <a:xfrm>
            <a:off x="3580558" y="2036838"/>
            <a:ext cx="950100" cy="15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16" name="Google Shape;116;p32"/>
          <p:cNvSpPr/>
          <p:nvPr/>
        </p:nvSpPr>
        <p:spPr>
          <a:xfrm>
            <a:off x="6139624" y="2406150"/>
            <a:ext cx="14283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chemeClr val="dk1"/>
                </a:solidFill>
                <a:latin typeface="DM Sans"/>
                <a:ea typeface="DM Sans"/>
                <a:cs typeface="DM Sans"/>
                <a:sym typeface="DM Sans"/>
              </a:rPr>
              <a:t>RPA</a:t>
            </a:r>
            <a:endParaRPr sz="1200">
              <a:solidFill>
                <a:srgbClr val="222222"/>
              </a:solidFill>
              <a:latin typeface="DM Sans"/>
              <a:ea typeface="DM Sans"/>
              <a:cs typeface="DM Sans"/>
              <a:sym typeface="DM Sans"/>
            </a:endParaRPr>
          </a:p>
        </p:txBody>
      </p:sp>
      <p:sp>
        <p:nvSpPr>
          <p:cNvPr id="117" name="Google Shape;117;p32"/>
          <p:cNvSpPr/>
          <p:nvPr/>
        </p:nvSpPr>
        <p:spPr>
          <a:xfrm>
            <a:off x="4539424" y="2990900"/>
            <a:ext cx="14283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IA en industrias</a:t>
            </a:r>
            <a:endParaRPr sz="1200">
              <a:solidFill>
                <a:srgbClr val="222222"/>
              </a:solidFill>
              <a:latin typeface="DM Sans"/>
              <a:ea typeface="DM Sans"/>
              <a:cs typeface="DM Sans"/>
              <a:sym typeface="DM Sans"/>
            </a:endParaRPr>
          </a:p>
        </p:txBody>
      </p:sp>
      <p:sp>
        <p:nvSpPr>
          <p:cNvPr id="118" name="Google Shape;118;p32"/>
          <p:cNvSpPr/>
          <p:nvPr/>
        </p:nvSpPr>
        <p:spPr>
          <a:xfrm>
            <a:off x="4530658" y="2381488"/>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IA y Robótica</a:t>
            </a:r>
            <a:endParaRPr sz="1200">
              <a:solidFill>
                <a:srgbClr val="222222"/>
              </a:solidFill>
              <a:latin typeface="DM Sans"/>
              <a:ea typeface="DM Sans"/>
              <a:cs typeface="DM Sans"/>
              <a:sym typeface="DM Sans"/>
            </a:endParaRPr>
          </a:p>
        </p:txBody>
      </p:sp>
      <p:cxnSp>
        <p:nvCxnSpPr>
          <p:cNvPr id="119" name="Google Shape;119;p32"/>
          <p:cNvCxnSpPr/>
          <p:nvPr/>
        </p:nvCxnSpPr>
        <p:spPr>
          <a:xfrm flipH="1" rot="-5400000">
            <a:off x="3232200" y="2936650"/>
            <a:ext cx="1651800" cy="934500"/>
          </a:xfrm>
          <a:prstGeom prst="bentConnector3">
            <a:avLst>
              <a:gd fmla="val 100008" name="adj1"/>
            </a:avLst>
          </a:prstGeom>
          <a:noFill/>
          <a:ln cap="flat" cmpd="sng" w="9525">
            <a:solidFill>
              <a:srgbClr val="CCCCCC"/>
            </a:solidFill>
            <a:prstDash val="solid"/>
            <a:round/>
            <a:headEnd len="med" w="med" type="none"/>
            <a:tailEnd len="med" w="med" type="oval"/>
          </a:ln>
        </p:spPr>
      </p:cxnSp>
      <p:sp>
        <p:nvSpPr>
          <p:cNvPr id="120" name="Google Shape;120;p32"/>
          <p:cNvSpPr/>
          <p:nvPr/>
        </p:nvSpPr>
        <p:spPr>
          <a:xfrm>
            <a:off x="4539424" y="3561150"/>
            <a:ext cx="14283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Programas y Algoritmos</a:t>
            </a:r>
            <a:endParaRPr sz="1200">
              <a:solidFill>
                <a:srgbClr val="222222"/>
              </a:solidFill>
              <a:latin typeface="DM Sans"/>
              <a:ea typeface="DM Sans"/>
              <a:cs typeface="DM Sans"/>
              <a:sym typeface="DM Sans"/>
            </a:endParaRPr>
          </a:p>
        </p:txBody>
      </p:sp>
      <p:cxnSp>
        <p:nvCxnSpPr>
          <p:cNvPr id="121" name="Google Shape;121;p32"/>
          <p:cNvCxnSpPr/>
          <p:nvPr/>
        </p:nvCxnSpPr>
        <p:spPr>
          <a:xfrm>
            <a:off x="5722849" y="2545325"/>
            <a:ext cx="416700" cy="17700"/>
          </a:xfrm>
          <a:prstGeom prst="bentConnector3">
            <a:avLst>
              <a:gd fmla="val 99592" name="adj1"/>
            </a:avLst>
          </a:prstGeom>
          <a:noFill/>
          <a:ln cap="flat" cmpd="sng" w="9525">
            <a:solidFill>
              <a:srgbClr val="CCCCCC"/>
            </a:solidFill>
            <a:prstDash val="solid"/>
            <a:round/>
            <a:headEnd len="med" w="med" type="none"/>
            <a:tailEnd len="med" w="med" type="oval"/>
          </a:ln>
        </p:spPr>
      </p:cxnSp>
      <p:sp>
        <p:nvSpPr>
          <p:cNvPr id="122" name="Google Shape;122;p32"/>
          <p:cNvSpPr/>
          <p:nvPr/>
        </p:nvSpPr>
        <p:spPr>
          <a:xfrm>
            <a:off x="4543774" y="4010850"/>
            <a:ext cx="14283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chemeClr val="dk1"/>
                </a:solidFill>
                <a:latin typeface="DM Sans"/>
                <a:ea typeface="DM Sans"/>
                <a:cs typeface="DM Sans"/>
                <a:sym typeface="DM Sans"/>
              </a:rPr>
              <a:t>GPT - 3</a:t>
            </a:r>
            <a:endParaRPr sz="1200">
              <a:solidFill>
                <a:srgbClr val="222222"/>
              </a:solidFill>
              <a:latin typeface="DM Sans"/>
              <a:ea typeface="DM Sans"/>
              <a:cs typeface="DM Sans"/>
              <a:sym typeface="DM Sans"/>
            </a:endParaRPr>
          </a:p>
        </p:txBody>
      </p:sp>
      <p:cxnSp>
        <p:nvCxnSpPr>
          <p:cNvPr id="123" name="Google Shape;123;p32"/>
          <p:cNvCxnSpPr/>
          <p:nvPr/>
        </p:nvCxnSpPr>
        <p:spPr>
          <a:xfrm>
            <a:off x="3580558" y="2570238"/>
            <a:ext cx="950100" cy="1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24" name="Google Shape;124;p32"/>
          <p:cNvCxnSpPr/>
          <p:nvPr/>
        </p:nvCxnSpPr>
        <p:spPr>
          <a:xfrm>
            <a:off x="3580558" y="3179838"/>
            <a:ext cx="950100" cy="1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25" name="Google Shape;125;p32"/>
          <p:cNvCxnSpPr/>
          <p:nvPr/>
        </p:nvCxnSpPr>
        <p:spPr>
          <a:xfrm>
            <a:off x="3580558" y="3704888"/>
            <a:ext cx="950100" cy="1500"/>
          </a:xfrm>
          <a:prstGeom prst="bentConnector3">
            <a:avLst>
              <a:gd fmla="val 50000"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9"/>
          <p:cNvSpPr txBox="1"/>
          <p:nvPr/>
        </p:nvSpPr>
        <p:spPr>
          <a:xfrm>
            <a:off x="501800" y="513875"/>
            <a:ext cx="6258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porcentaje se usa para train y test? </a:t>
            </a:r>
            <a:endParaRPr b="1" sz="4000">
              <a:solidFill>
                <a:schemeClr val="dk1"/>
              </a:solidFill>
              <a:latin typeface="DM Sans"/>
              <a:ea typeface="DM Sans"/>
              <a:cs typeface="DM Sans"/>
              <a:sym typeface="DM Sans"/>
            </a:endParaRPr>
          </a:p>
        </p:txBody>
      </p:sp>
      <p:pic>
        <p:nvPicPr>
          <p:cNvPr id="353" name="Google Shape;353;p59"/>
          <p:cNvPicPr preferRelativeResize="0"/>
          <p:nvPr/>
        </p:nvPicPr>
        <p:blipFill>
          <a:blip r:embed="rId3">
            <a:alphaModFix/>
          </a:blip>
          <a:stretch>
            <a:fillRect/>
          </a:stretch>
        </p:blipFill>
        <p:spPr>
          <a:xfrm>
            <a:off x="5122300" y="2166441"/>
            <a:ext cx="3558474" cy="1551275"/>
          </a:xfrm>
          <a:prstGeom prst="rect">
            <a:avLst/>
          </a:prstGeom>
          <a:noFill/>
          <a:ln>
            <a:noFill/>
          </a:ln>
        </p:spPr>
      </p:pic>
      <p:sp>
        <p:nvSpPr>
          <p:cNvPr id="354" name="Google Shape;354;p59"/>
          <p:cNvSpPr txBox="1"/>
          <p:nvPr/>
        </p:nvSpPr>
        <p:spPr>
          <a:xfrm>
            <a:off x="626775" y="1806875"/>
            <a:ext cx="4316100" cy="342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350">
                <a:solidFill>
                  <a:schemeClr val="dk1"/>
                </a:solidFill>
                <a:highlight>
                  <a:srgbClr val="FFFFFF"/>
                </a:highlight>
                <a:latin typeface="DM Sans"/>
                <a:ea typeface="DM Sans"/>
                <a:cs typeface="DM Sans"/>
                <a:sym typeface="DM Sans"/>
              </a:rPr>
              <a:t>Training :</a:t>
            </a:r>
            <a:r>
              <a:rPr lang="es" sz="1350">
                <a:solidFill>
                  <a:schemeClr val="dk1"/>
                </a:solidFill>
                <a:highlight>
                  <a:srgbClr val="FFFFFF"/>
                </a:highlight>
                <a:latin typeface="DM Sans"/>
                <a:ea typeface="DM Sans"/>
                <a:cs typeface="DM Sans"/>
                <a:sym typeface="DM Sans"/>
              </a:rPr>
              <a:t> Datos para ajustar el modelo</a:t>
            </a:r>
            <a:endParaRPr sz="1350">
              <a:solidFill>
                <a:schemeClr val="dk1"/>
              </a:solidFill>
              <a:highlight>
                <a:srgbClr val="FFFFFF"/>
              </a:highlight>
              <a:latin typeface="DM Sans"/>
              <a:ea typeface="DM Sans"/>
              <a:cs typeface="DM Sans"/>
              <a:sym typeface="DM Sans"/>
            </a:endParaRPr>
          </a:p>
          <a:p>
            <a:pPr indent="0" lvl="0" marL="0" rtl="0" algn="l">
              <a:lnSpc>
                <a:spcPct val="150000"/>
              </a:lnSpc>
              <a:spcBef>
                <a:spcPts val="1400"/>
              </a:spcBef>
              <a:spcAft>
                <a:spcPts val="0"/>
              </a:spcAft>
              <a:buClr>
                <a:schemeClr val="dk1"/>
              </a:buClr>
              <a:buSzPts val="1100"/>
              <a:buFont typeface="Arial"/>
              <a:buNone/>
            </a:pPr>
            <a:r>
              <a:rPr b="1" lang="es" sz="1350">
                <a:solidFill>
                  <a:schemeClr val="dk1"/>
                </a:solidFill>
                <a:highlight>
                  <a:srgbClr val="FFFFFF"/>
                </a:highlight>
                <a:latin typeface="DM Sans"/>
                <a:ea typeface="DM Sans"/>
                <a:cs typeface="DM Sans"/>
                <a:sym typeface="DM Sans"/>
              </a:rPr>
              <a:t>Validation:</a:t>
            </a:r>
            <a:r>
              <a:rPr lang="es" sz="1350">
                <a:solidFill>
                  <a:schemeClr val="dk1"/>
                </a:solidFill>
                <a:highlight>
                  <a:srgbClr val="FFFFFF"/>
                </a:highlight>
                <a:latin typeface="DM Sans"/>
                <a:ea typeface="DM Sans"/>
                <a:cs typeface="DM Sans"/>
                <a:sym typeface="DM Sans"/>
              </a:rPr>
              <a:t> Datos para proporcionar una evaluación imparcial de un modelo que se ajusta al conjunto de datos de entrenamiento mientras se ajustan los hiper parámetros del modelo. </a:t>
            </a:r>
            <a:endParaRPr sz="1350">
              <a:solidFill>
                <a:schemeClr val="dk1"/>
              </a:solidFill>
              <a:highlight>
                <a:srgbClr val="FFFFFF"/>
              </a:highlight>
              <a:latin typeface="DM Sans"/>
              <a:ea typeface="DM Sans"/>
              <a:cs typeface="DM Sans"/>
              <a:sym typeface="DM Sans"/>
            </a:endParaRPr>
          </a:p>
          <a:p>
            <a:pPr indent="0" lvl="0" marL="0" rtl="0" algn="l">
              <a:lnSpc>
                <a:spcPct val="150000"/>
              </a:lnSpc>
              <a:spcBef>
                <a:spcPts val="1400"/>
              </a:spcBef>
              <a:spcAft>
                <a:spcPts val="0"/>
              </a:spcAft>
              <a:buClr>
                <a:schemeClr val="dk1"/>
              </a:buClr>
              <a:buSzPts val="1100"/>
              <a:buFont typeface="Arial"/>
              <a:buNone/>
            </a:pPr>
            <a:r>
              <a:rPr b="1" lang="es" sz="1350">
                <a:solidFill>
                  <a:schemeClr val="dk1"/>
                </a:solidFill>
                <a:highlight>
                  <a:srgbClr val="FFFFFF"/>
                </a:highlight>
                <a:latin typeface="DM Sans"/>
                <a:ea typeface="DM Sans"/>
                <a:cs typeface="DM Sans"/>
                <a:sym typeface="DM Sans"/>
              </a:rPr>
              <a:t>Test:</a:t>
            </a:r>
            <a:r>
              <a:rPr lang="es" sz="1350">
                <a:solidFill>
                  <a:schemeClr val="dk1"/>
                </a:solidFill>
                <a:highlight>
                  <a:srgbClr val="FFFFFF"/>
                </a:highlight>
                <a:latin typeface="DM Sans"/>
                <a:ea typeface="DM Sans"/>
                <a:cs typeface="DM Sans"/>
                <a:sym typeface="DM Sans"/>
              </a:rPr>
              <a:t> Datos para proporcionar una evaluación imparcial de un modelo final que se ajusta al conjunto de datos de entrenamiento.</a:t>
            </a:r>
            <a:endParaRPr sz="1350">
              <a:solidFill>
                <a:schemeClr val="dk1"/>
              </a:solidFill>
              <a:highlight>
                <a:srgbClr val="FFFFFF"/>
              </a:highlight>
              <a:latin typeface="DM Sans"/>
              <a:ea typeface="DM Sans"/>
              <a:cs typeface="DM Sans"/>
              <a:sym typeface="DM Sans"/>
            </a:endParaRPr>
          </a:p>
          <a:p>
            <a:pPr indent="0" lvl="0" marL="0" rtl="0" algn="l">
              <a:spcBef>
                <a:spcPts val="1400"/>
              </a:spcBef>
              <a:spcAft>
                <a:spcPts val="0"/>
              </a:spcAft>
              <a:buNone/>
            </a:pPr>
            <a:r>
              <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0"/>
          <p:cNvSpPr txBox="1"/>
          <p:nvPr/>
        </p:nvSpPr>
        <p:spPr>
          <a:xfrm>
            <a:off x="220775" y="1313896"/>
            <a:ext cx="7841400" cy="401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Validación Cruzada</a:t>
            </a:r>
            <a:endParaRPr b="1" sz="4000">
              <a:solidFill>
                <a:schemeClr val="dk1"/>
              </a:solidFill>
              <a:latin typeface="DM Sans"/>
              <a:ea typeface="DM Sans"/>
              <a:cs typeface="DM Sans"/>
              <a:sym typeface="DM Sans"/>
            </a:endParaRPr>
          </a:p>
        </p:txBody>
      </p:sp>
      <p:sp>
        <p:nvSpPr>
          <p:cNvPr id="360" name="Google Shape;360;p60"/>
          <p:cNvSpPr txBox="1"/>
          <p:nvPr/>
        </p:nvSpPr>
        <p:spPr>
          <a:xfrm>
            <a:off x="220775" y="2206200"/>
            <a:ext cx="4821900" cy="2481900"/>
          </a:xfrm>
          <a:prstGeom prst="rect">
            <a:avLst/>
          </a:prstGeom>
          <a:noFill/>
          <a:ln>
            <a:noFill/>
          </a:ln>
        </p:spPr>
        <p:txBody>
          <a:bodyPr anchorCtr="0" anchor="t" bIns="45700" lIns="91425" spcFirstLastPara="1" rIns="91425" wrap="square" tIns="45700">
            <a:spAutoFit/>
          </a:bodyPr>
          <a:lstStyle/>
          <a:p>
            <a:pPr indent="-314325" lvl="0" marL="457200" marR="0" rtl="0" algn="l">
              <a:lnSpc>
                <a:spcPct val="150000"/>
              </a:lnSpc>
              <a:spcBef>
                <a:spcPts val="0"/>
              </a:spcBef>
              <a:spcAft>
                <a:spcPts val="0"/>
              </a:spcAft>
              <a:buClr>
                <a:srgbClr val="EF89D2"/>
              </a:buClr>
              <a:buSzPts val="1350"/>
              <a:buFont typeface="Helvetica Neue"/>
              <a:buChar char="✓"/>
            </a:pPr>
            <a:r>
              <a:rPr lang="es" sz="1350">
                <a:latin typeface="DM Sans"/>
                <a:ea typeface="DM Sans"/>
                <a:cs typeface="DM Sans"/>
                <a:sym typeface="DM Sans"/>
              </a:rPr>
              <a:t>T</a:t>
            </a:r>
            <a:r>
              <a:rPr i="0" lang="es" sz="1350" u="none" cap="none" strike="noStrike">
                <a:solidFill>
                  <a:srgbClr val="000000"/>
                </a:solidFill>
                <a:latin typeface="DM Sans"/>
                <a:ea typeface="DM Sans"/>
                <a:cs typeface="DM Sans"/>
                <a:sym typeface="DM Sans"/>
              </a:rPr>
              <a:t>ambién conocida como </a:t>
            </a:r>
            <a:r>
              <a:rPr b="1" i="0" lang="es" sz="1350" u="none" cap="none" strike="noStrike">
                <a:solidFill>
                  <a:srgbClr val="000000"/>
                </a:solidFill>
                <a:latin typeface="DM Sans"/>
                <a:ea typeface="DM Sans"/>
                <a:cs typeface="DM Sans"/>
                <a:sym typeface="DM Sans"/>
              </a:rPr>
              <a:t>Cross-Validation</a:t>
            </a:r>
            <a:r>
              <a:rPr i="0" lang="es" sz="1350" u="none" cap="none" strike="noStrike">
                <a:solidFill>
                  <a:srgbClr val="000000"/>
                </a:solidFill>
                <a:latin typeface="DM Sans"/>
                <a:ea typeface="DM Sans"/>
                <a:cs typeface="DM Sans"/>
                <a:sym typeface="DM Sans"/>
              </a:rPr>
              <a:t>, separa los datos en diferentes particiones y obtiene la media de las evaluaciones de las distintas particiones. </a:t>
            </a:r>
            <a:endParaRPr sz="1350">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Helvetica Neue"/>
              <a:buChar char="✓"/>
            </a:pPr>
            <a:r>
              <a:rPr lang="es" sz="1350">
                <a:latin typeface="DM Sans"/>
                <a:ea typeface="DM Sans"/>
                <a:cs typeface="DM Sans"/>
                <a:sym typeface="DM Sans"/>
              </a:rPr>
              <a:t>A</a:t>
            </a:r>
            <a:r>
              <a:rPr i="0" lang="es" sz="1350" u="none" cap="none" strike="noStrike">
                <a:solidFill>
                  <a:srgbClr val="000000"/>
                </a:solidFill>
                <a:latin typeface="DM Sans"/>
                <a:ea typeface="DM Sans"/>
                <a:cs typeface="DM Sans"/>
                <a:sym typeface="DM Sans"/>
              </a:rPr>
              <a:t>yuda a evaluar los resultados que devuelve el modelo y garantizar la independencia de las particiones que hacemos, </a:t>
            </a:r>
            <a:r>
              <a:rPr i="1" lang="es" sz="1350" u="none" cap="none" strike="noStrike">
                <a:solidFill>
                  <a:srgbClr val="000000"/>
                </a:solidFill>
                <a:latin typeface="DM Sans"/>
                <a:ea typeface="DM Sans"/>
                <a:cs typeface="DM Sans"/>
                <a:sym typeface="DM Sans"/>
              </a:rPr>
              <a:t>con lo cual se evita el sobreajuste. </a:t>
            </a:r>
            <a:r>
              <a:rPr i="0" lang="es" sz="1350" u="none" cap="none" strike="noStrike">
                <a:solidFill>
                  <a:srgbClr val="000000"/>
                </a:solidFill>
                <a:latin typeface="DM Sans"/>
                <a:ea typeface="DM Sans"/>
                <a:cs typeface="DM Sans"/>
                <a:sym typeface="DM Sans"/>
              </a:rPr>
              <a:t> </a:t>
            </a:r>
            <a:endParaRPr sz="1350">
              <a:latin typeface="DM Sans"/>
              <a:ea typeface="DM Sans"/>
              <a:cs typeface="DM Sans"/>
              <a:sym typeface="DM Sans"/>
            </a:endParaRPr>
          </a:p>
        </p:txBody>
      </p:sp>
      <p:pic>
        <p:nvPicPr>
          <p:cNvPr id="361" name="Google Shape;361;p60"/>
          <p:cNvPicPr preferRelativeResize="0"/>
          <p:nvPr/>
        </p:nvPicPr>
        <p:blipFill rotWithShape="1">
          <a:blip r:embed="rId3">
            <a:alphaModFix/>
          </a:blip>
          <a:srcRect b="0" l="0" r="0" t="0"/>
          <a:stretch/>
        </p:blipFill>
        <p:spPr>
          <a:xfrm>
            <a:off x="5042666" y="2345950"/>
            <a:ext cx="3744884" cy="143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1"/>
          <p:cNvSpPr txBox="1"/>
          <p:nvPr/>
        </p:nvSpPr>
        <p:spPr>
          <a:xfrm>
            <a:off x="1461300" y="2202300"/>
            <a:ext cx="6221400" cy="3509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Overfitting y Underfitting</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rgbClr val="000000"/>
              </a:buClr>
              <a:buSzPts val="1100"/>
              <a:buFont typeface="Arial"/>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62"/>
          <p:cNvGrpSpPr/>
          <p:nvPr/>
        </p:nvGrpSpPr>
        <p:grpSpPr>
          <a:xfrm>
            <a:off x="473370" y="619431"/>
            <a:ext cx="738905" cy="738905"/>
            <a:chOff x="575612" y="1950748"/>
            <a:chExt cx="431100" cy="431100"/>
          </a:xfrm>
        </p:grpSpPr>
        <p:sp>
          <p:nvSpPr>
            <p:cNvPr id="372" name="Google Shape;372;p6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6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74" name="Google Shape;374;p6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75" name="Google Shape;375;p62"/>
          <p:cNvSpPr txBox="1"/>
          <p:nvPr/>
        </p:nvSpPr>
        <p:spPr>
          <a:xfrm>
            <a:off x="473350" y="1626100"/>
            <a:ext cx="7169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B7B7B7"/>
                </a:solidFill>
                <a:latin typeface="DM Sans"/>
                <a:ea typeface="DM Sans"/>
                <a:cs typeface="DM Sans"/>
                <a:sym typeface="DM Sans"/>
              </a:rPr>
              <a:t>Considerando los siguientes 3 escenarios, ¿qué modelo parece ser el mejor?</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p:txBody>
      </p:sp>
      <p:sp>
        <p:nvSpPr>
          <p:cNvPr id="376" name="Google Shape;376;p62"/>
          <p:cNvSpPr txBox="1"/>
          <p:nvPr/>
        </p:nvSpPr>
        <p:spPr>
          <a:xfrm>
            <a:off x="473350" y="42016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pic>
        <p:nvPicPr>
          <p:cNvPr id="377" name="Google Shape;377;p62"/>
          <p:cNvPicPr preferRelativeResize="0"/>
          <p:nvPr/>
        </p:nvPicPr>
        <p:blipFill rotWithShape="1">
          <a:blip r:embed="rId4">
            <a:alphaModFix/>
          </a:blip>
          <a:srcRect b="0" l="0" r="0" t="0"/>
          <a:stretch/>
        </p:blipFill>
        <p:spPr>
          <a:xfrm>
            <a:off x="1186575" y="2571750"/>
            <a:ext cx="5742926" cy="1573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3"/>
          <p:cNvPicPr preferRelativeResize="0"/>
          <p:nvPr/>
        </p:nvPicPr>
        <p:blipFill rotWithShape="1">
          <a:blip r:embed="rId3">
            <a:alphaModFix/>
          </a:blip>
          <a:srcRect b="0" l="0" r="0" t="0"/>
          <a:stretch/>
        </p:blipFill>
        <p:spPr>
          <a:xfrm>
            <a:off x="505070" y="2284654"/>
            <a:ext cx="8133869" cy="2229172"/>
          </a:xfrm>
          <a:prstGeom prst="rect">
            <a:avLst/>
          </a:prstGeom>
          <a:noFill/>
          <a:ln>
            <a:noFill/>
          </a:ln>
        </p:spPr>
      </p:pic>
      <p:sp>
        <p:nvSpPr>
          <p:cNvPr id="383" name="Google Shape;383;p63"/>
          <p:cNvSpPr txBox="1"/>
          <p:nvPr/>
        </p:nvSpPr>
        <p:spPr>
          <a:xfrm>
            <a:off x="505047" y="1776750"/>
            <a:ext cx="62268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a</a:t>
            </a:r>
            <a:r>
              <a:rPr i="0" lang="es" sz="1350" u="none" cap="none" strike="noStrike">
                <a:solidFill>
                  <a:srgbClr val="000000"/>
                </a:solidFill>
                <a:latin typeface="DM Sans"/>
                <a:ea typeface="DM Sans"/>
                <a:cs typeface="DM Sans"/>
                <a:sym typeface="DM Sans"/>
              </a:rPr>
              <a:t> es muy simple y no reproduce correctamente la frontera entre las clases. Esto se conoce como </a:t>
            </a:r>
            <a:r>
              <a:rPr b="1" i="0" lang="es" sz="1350" u="none" cap="none" strike="noStrike">
                <a:solidFill>
                  <a:srgbClr val="000000"/>
                </a:solidFill>
                <a:latin typeface="DM Sans"/>
                <a:ea typeface="DM Sans"/>
                <a:cs typeface="DM Sans"/>
                <a:sym typeface="DM Sans"/>
              </a:rPr>
              <a:t>Underfitting o Sub-Ajuste.</a:t>
            </a:r>
            <a:endParaRPr b="1" sz="1350">
              <a:latin typeface="DM Sans"/>
              <a:ea typeface="DM Sans"/>
              <a:cs typeface="DM Sans"/>
              <a:sym typeface="DM Sans"/>
            </a:endParaRPr>
          </a:p>
        </p:txBody>
      </p:sp>
      <p:sp>
        <p:nvSpPr>
          <p:cNvPr id="384" name="Google Shape;384;p63"/>
          <p:cNvSpPr txBox="1"/>
          <p:nvPr/>
        </p:nvSpPr>
        <p:spPr>
          <a:xfrm>
            <a:off x="417125" y="860808"/>
            <a:ext cx="7841400" cy="38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Overfitting y Underfitting</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64"/>
          <p:cNvPicPr preferRelativeResize="0"/>
          <p:nvPr/>
        </p:nvPicPr>
        <p:blipFill rotWithShape="1">
          <a:blip r:embed="rId3">
            <a:alphaModFix/>
          </a:blip>
          <a:srcRect b="0" l="0" r="0" t="0"/>
          <a:stretch/>
        </p:blipFill>
        <p:spPr>
          <a:xfrm>
            <a:off x="417120" y="1383504"/>
            <a:ext cx="8133869" cy="2229172"/>
          </a:xfrm>
          <a:prstGeom prst="rect">
            <a:avLst/>
          </a:prstGeom>
          <a:noFill/>
          <a:ln>
            <a:noFill/>
          </a:ln>
        </p:spPr>
      </p:pic>
      <p:sp>
        <p:nvSpPr>
          <p:cNvPr id="390" name="Google Shape;390;p64"/>
          <p:cNvSpPr txBox="1"/>
          <p:nvPr/>
        </p:nvSpPr>
        <p:spPr>
          <a:xfrm>
            <a:off x="638102" y="3499737"/>
            <a:ext cx="26829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a</a:t>
            </a:r>
            <a:r>
              <a:rPr i="0" lang="es" sz="1350" u="none" cap="none" strike="noStrike">
                <a:solidFill>
                  <a:srgbClr val="000000"/>
                </a:solidFill>
                <a:latin typeface="DM Sans"/>
                <a:ea typeface="DM Sans"/>
                <a:cs typeface="DM Sans"/>
                <a:sym typeface="DM Sans"/>
              </a:rPr>
              <a:t> es muy simple y no reproduce correctamente la frontera entre las clases. Esto se conoce como </a:t>
            </a:r>
            <a:r>
              <a:rPr b="1" i="0" lang="es" sz="1350" u="none" cap="none" strike="noStrike">
                <a:solidFill>
                  <a:srgbClr val="000000"/>
                </a:solidFill>
                <a:latin typeface="DM Sans"/>
                <a:ea typeface="DM Sans"/>
                <a:cs typeface="DM Sans"/>
                <a:sym typeface="DM Sans"/>
              </a:rPr>
              <a:t>Underfitting o Sub-Ajuste.</a:t>
            </a:r>
            <a:endParaRPr b="1" sz="1350">
              <a:latin typeface="DM Sans"/>
              <a:ea typeface="DM Sans"/>
              <a:cs typeface="DM Sans"/>
              <a:sym typeface="DM Sans"/>
            </a:endParaRPr>
          </a:p>
        </p:txBody>
      </p:sp>
      <p:sp>
        <p:nvSpPr>
          <p:cNvPr id="391" name="Google Shape;391;p64"/>
          <p:cNvSpPr txBox="1"/>
          <p:nvPr/>
        </p:nvSpPr>
        <p:spPr>
          <a:xfrm>
            <a:off x="3276690" y="3499721"/>
            <a:ext cx="26829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b</a:t>
            </a:r>
            <a:r>
              <a:rPr i="0" lang="es" sz="1350" u="none" cap="none" strike="noStrike">
                <a:solidFill>
                  <a:srgbClr val="000000"/>
                </a:solidFill>
                <a:latin typeface="DM Sans"/>
                <a:ea typeface="DM Sans"/>
                <a:cs typeface="DM Sans"/>
                <a:sym typeface="DM Sans"/>
              </a:rPr>
              <a:t> tiene la complejidad suficiente para encontrar una frontera que </a:t>
            </a:r>
            <a:r>
              <a:rPr b="1" i="0" lang="es" sz="1350" u="none" cap="none" strike="noStrike">
                <a:solidFill>
                  <a:srgbClr val="000000"/>
                </a:solidFill>
                <a:latin typeface="DM Sans"/>
                <a:ea typeface="DM Sans"/>
                <a:cs typeface="DM Sans"/>
                <a:sym typeface="DM Sans"/>
              </a:rPr>
              <a:t>parece ser la apropiada en base al dataset analizado.</a:t>
            </a:r>
            <a:endParaRPr b="1" sz="1350">
              <a:latin typeface="DM Sans"/>
              <a:ea typeface="DM Sans"/>
              <a:cs typeface="DM Sans"/>
              <a:sym typeface="DM Sans"/>
            </a:endParaRPr>
          </a:p>
        </p:txBody>
      </p:sp>
      <p:sp>
        <p:nvSpPr>
          <p:cNvPr id="392" name="Google Shape;392;p64"/>
          <p:cNvSpPr txBox="1"/>
          <p:nvPr/>
        </p:nvSpPr>
        <p:spPr>
          <a:xfrm>
            <a:off x="417125" y="860808"/>
            <a:ext cx="7841400" cy="38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Overfitting y Underfitting</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65"/>
          <p:cNvPicPr preferRelativeResize="0"/>
          <p:nvPr/>
        </p:nvPicPr>
        <p:blipFill rotWithShape="1">
          <a:blip r:embed="rId3">
            <a:alphaModFix/>
          </a:blip>
          <a:srcRect b="0" l="0" r="0" t="0"/>
          <a:stretch/>
        </p:blipFill>
        <p:spPr>
          <a:xfrm>
            <a:off x="417120" y="1383504"/>
            <a:ext cx="8133869" cy="2229172"/>
          </a:xfrm>
          <a:prstGeom prst="rect">
            <a:avLst/>
          </a:prstGeom>
          <a:noFill/>
          <a:ln>
            <a:noFill/>
          </a:ln>
        </p:spPr>
      </p:pic>
      <p:sp>
        <p:nvSpPr>
          <p:cNvPr id="398" name="Google Shape;398;p65"/>
          <p:cNvSpPr txBox="1"/>
          <p:nvPr/>
        </p:nvSpPr>
        <p:spPr>
          <a:xfrm>
            <a:off x="638102" y="3499737"/>
            <a:ext cx="26829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a</a:t>
            </a:r>
            <a:r>
              <a:rPr i="0" lang="es" sz="1350" u="none" cap="none" strike="noStrike">
                <a:solidFill>
                  <a:srgbClr val="000000"/>
                </a:solidFill>
                <a:latin typeface="DM Sans"/>
                <a:ea typeface="DM Sans"/>
                <a:cs typeface="DM Sans"/>
                <a:sym typeface="DM Sans"/>
              </a:rPr>
              <a:t> es muy simple y no reproduce correctamente la frontera entre las clases. Esto se conoce como </a:t>
            </a:r>
            <a:r>
              <a:rPr b="1" i="0" lang="es" sz="1350" u="none" cap="none" strike="noStrike">
                <a:solidFill>
                  <a:srgbClr val="000000"/>
                </a:solidFill>
                <a:latin typeface="DM Sans"/>
                <a:ea typeface="DM Sans"/>
                <a:cs typeface="DM Sans"/>
                <a:sym typeface="DM Sans"/>
              </a:rPr>
              <a:t>Underfitting o Sub-Ajuste.</a:t>
            </a:r>
            <a:endParaRPr b="1" sz="1350">
              <a:latin typeface="DM Sans"/>
              <a:ea typeface="DM Sans"/>
              <a:cs typeface="DM Sans"/>
              <a:sym typeface="DM Sans"/>
            </a:endParaRPr>
          </a:p>
        </p:txBody>
      </p:sp>
      <p:sp>
        <p:nvSpPr>
          <p:cNvPr id="399" name="Google Shape;399;p65"/>
          <p:cNvSpPr txBox="1"/>
          <p:nvPr/>
        </p:nvSpPr>
        <p:spPr>
          <a:xfrm>
            <a:off x="3276690" y="3499721"/>
            <a:ext cx="26829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b</a:t>
            </a:r>
            <a:r>
              <a:rPr i="0" lang="es" sz="1350" u="none" cap="none" strike="noStrike">
                <a:solidFill>
                  <a:srgbClr val="000000"/>
                </a:solidFill>
                <a:latin typeface="DM Sans"/>
                <a:ea typeface="DM Sans"/>
                <a:cs typeface="DM Sans"/>
                <a:sym typeface="DM Sans"/>
              </a:rPr>
              <a:t> tiene la complejidad suficiente para encontrar una frontera que </a:t>
            </a:r>
            <a:r>
              <a:rPr b="1" i="0" lang="es" sz="1350" u="none" cap="none" strike="noStrike">
                <a:solidFill>
                  <a:srgbClr val="000000"/>
                </a:solidFill>
                <a:latin typeface="DM Sans"/>
                <a:ea typeface="DM Sans"/>
                <a:cs typeface="DM Sans"/>
                <a:sym typeface="DM Sans"/>
              </a:rPr>
              <a:t>parece ser la apropiada en base al dataset analizado.</a:t>
            </a:r>
            <a:endParaRPr b="1" sz="1350">
              <a:latin typeface="DM Sans"/>
              <a:ea typeface="DM Sans"/>
              <a:cs typeface="DM Sans"/>
              <a:sym typeface="DM Sans"/>
            </a:endParaRPr>
          </a:p>
        </p:txBody>
      </p:sp>
      <p:sp>
        <p:nvSpPr>
          <p:cNvPr id="400" name="Google Shape;400;p65"/>
          <p:cNvSpPr txBox="1"/>
          <p:nvPr/>
        </p:nvSpPr>
        <p:spPr>
          <a:xfrm>
            <a:off x="5884680" y="3488865"/>
            <a:ext cx="28422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c</a:t>
            </a:r>
            <a:r>
              <a:rPr i="0" lang="es" sz="1350" u="none" cap="none" strike="noStrike">
                <a:solidFill>
                  <a:srgbClr val="000000"/>
                </a:solidFill>
                <a:latin typeface="DM Sans"/>
                <a:ea typeface="DM Sans"/>
                <a:cs typeface="DM Sans"/>
                <a:sym typeface="DM Sans"/>
              </a:rPr>
              <a:t> se adaptó demasiado a los datos con los que fue entrenado. Esto se conoce como </a:t>
            </a:r>
            <a:r>
              <a:rPr b="1" i="0" lang="es" sz="1350" u="none" cap="none" strike="noStrike">
                <a:solidFill>
                  <a:srgbClr val="000000"/>
                </a:solidFill>
                <a:latin typeface="DM Sans"/>
                <a:ea typeface="DM Sans"/>
                <a:cs typeface="DM Sans"/>
                <a:sym typeface="DM Sans"/>
              </a:rPr>
              <a:t>Overfitting o Sobre – Ajuste.</a:t>
            </a:r>
            <a:endParaRPr b="1" i="0" sz="1350" u="none" cap="none" strike="noStrike">
              <a:solidFill>
                <a:srgbClr val="000000"/>
              </a:solidFill>
              <a:latin typeface="DM Sans"/>
              <a:ea typeface="DM Sans"/>
              <a:cs typeface="DM Sans"/>
              <a:sym typeface="DM Sans"/>
            </a:endParaRPr>
          </a:p>
        </p:txBody>
      </p:sp>
      <p:sp>
        <p:nvSpPr>
          <p:cNvPr id="401" name="Google Shape;401;p65"/>
          <p:cNvSpPr txBox="1"/>
          <p:nvPr/>
        </p:nvSpPr>
        <p:spPr>
          <a:xfrm>
            <a:off x="417125" y="909083"/>
            <a:ext cx="78414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Overfitting y Underfitting</a:t>
            </a:r>
            <a:endParaRPr b="1" sz="4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6"/>
          <p:cNvSpPr txBox="1"/>
          <p:nvPr/>
        </p:nvSpPr>
        <p:spPr>
          <a:xfrm>
            <a:off x="604200" y="1485150"/>
            <a:ext cx="3967800" cy="2924400"/>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50000"/>
              </a:lnSpc>
              <a:spcBef>
                <a:spcPts val="1000"/>
              </a:spcBef>
              <a:spcAft>
                <a:spcPts val="0"/>
              </a:spcAft>
              <a:buClr>
                <a:srgbClr val="EF89D2"/>
              </a:buClr>
              <a:buSzPts val="1600"/>
              <a:buFont typeface="Helvetica Neue"/>
              <a:buChar char="✓"/>
            </a:pPr>
            <a:r>
              <a:rPr i="0" lang="es" sz="1600" u="none" cap="none" strike="noStrike">
                <a:solidFill>
                  <a:srgbClr val="000000"/>
                </a:solidFill>
                <a:latin typeface="Helvetica Neue"/>
                <a:ea typeface="Helvetica Neue"/>
                <a:cs typeface="Helvetica Neue"/>
                <a:sym typeface="Helvetica Neue"/>
              </a:rPr>
              <a:t>Las principales causantes de obtener malos resultados en Machine Learning son el</a:t>
            </a:r>
            <a:r>
              <a:rPr b="1" i="0" lang="es" sz="1600" u="none" cap="none" strike="noStrike">
                <a:solidFill>
                  <a:srgbClr val="000000"/>
                </a:solidFill>
                <a:latin typeface="Helvetica Neue"/>
                <a:ea typeface="Helvetica Neue"/>
                <a:cs typeface="Helvetica Neue"/>
                <a:sym typeface="Helvetica Neue"/>
              </a:rPr>
              <a:t> Overfitting </a:t>
            </a:r>
            <a:r>
              <a:rPr i="0" lang="es" sz="1600" u="none" cap="none" strike="noStrike">
                <a:solidFill>
                  <a:srgbClr val="000000"/>
                </a:solidFill>
                <a:latin typeface="Helvetica Neue"/>
                <a:ea typeface="Helvetica Neue"/>
                <a:cs typeface="Helvetica Neue"/>
                <a:sym typeface="Helvetica Neue"/>
              </a:rPr>
              <a:t>o el</a:t>
            </a:r>
            <a:r>
              <a:rPr b="1" i="0" lang="es" sz="1600" u="none" cap="none" strike="noStrike">
                <a:solidFill>
                  <a:srgbClr val="000000"/>
                </a:solidFill>
                <a:latin typeface="Helvetica Neue"/>
                <a:ea typeface="Helvetica Neue"/>
                <a:cs typeface="Helvetica Neue"/>
                <a:sym typeface="Helvetica Neue"/>
              </a:rPr>
              <a:t> Underfitting </a:t>
            </a:r>
            <a:r>
              <a:rPr i="0" lang="es" sz="1600" u="none" cap="none" strike="noStrike">
                <a:solidFill>
                  <a:srgbClr val="000000"/>
                </a:solidFill>
                <a:latin typeface="Helvetica Neue"/>
                <a:ea typeface="Helvetica Neue"/>
                <a:cs typeface="Helvetica Neue"/>
                <a:sym typeface="Helvetica Neue"/>
              </a:rPr>
              <a:t>de los datos. Dado que cuando entrenamos nuestro modelo intentamos “hacer encajar” -fit en inglés- los datos de entrada entre ellos y con la salida. </a:t>
            </a:r>
            <a:endParaRPr sz="1600">
              <a:latin typeface="Helvetica Neue"/>
              <a:ea typeface="Helvetica Neue"/>
              <a:cs typeface="Helvetica Neue"/>
              <a:sym typeface="Helvetica Neue"/>
            </a:endParaRPr>
          </a:p>
        </p:txBody>
      </p:sp>
      <p:sp>
        <p:nvSpPr>
          <p:cNvPr id="407" name="Google Shape;407;p66"/>
          <p:cNvSpPr txBox="1"/>
          <p:nvPr/>
        </p:nvSpPr>
        <p:spPr>
          <a:xfrm>
            <a:off x="377900" y="617208"/>
            <a:ext cx="78414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Overfitting y Underfitting</a:t>
            </a:r>
            <a:endParaRPr b="1" sz="4000">
              <a:solidFill>
                <a:schemeClr val="dk1"/>
              </a:solidFill>
              <a:latin typeface="DM Sans"/>
              <a:ea typeface="DM Sans"/>
              <a:cs typeface="DM Sans"/>
              <a:sym typeface="DM Sans"/>
            </a:endParaRPr>
          </a:p>
        </p:txBody>
      </p:sp>
      <p:sp>
        <p:nvSpPr>
          <p:cNvPr id="408" name="Google Shape;408;p66"/>
          <p:cNvSpPr txBox="1"/>
          <p:nvPr/>
        </p:nvSpPr>
        <p:spPr>
          <a:xfrm>
            <a:off x="4828600" y="1409550"/>
            <a:ext cx="3967800" cy="30000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1000"/>
              </a:spcBef>
              <a:spcAft>
                <a:spcPts val="0"/>
              </a:spcAft>
              <a:buClr>
                <a:srgbClr val="EF89D2"/>
              </a:buClr>
              <a:buSzPts val="1600"/>
              <a:buFont typeface="Helvetica Neue"/>
              <a:buChar char="✓"/>
            </a:pPr>
            <a:r>
              <a:rPr lang="es" sz="1600">
                <a:solidFill>
                  <a:schemeClr val="dk1"/>
                </a:solidFill>
                <a:latin typeface="Helvetica Neue"/>
                <a:ea typeface="Helvetica Neue"/>
                <a:cs typeface="Helvetica Neue"/>
                <a:sym typeface="Helvetica Neue"/>
              </a:rPr>
              <a:t>Tanto el Over como el Under – Fitting, se relacionan al fallo de nuestro modelo al generalizar -encajar- el conocimiento que pretendíamos que adquieran.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7"/>
          <p:cNvSpPr txBox="1"/>
          <p:nvPr/>
        </p:nvSpPr>
        <p:spPr>
          <a:xfrm>
            <a:off x="428750" y="1656425"/>
            <a:ext cx="5848500" cy="27936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50000"/>
              </a:lnSpc>
              <a:spcBef>
                <a:spcPts val="1000"/>
              </a:spcBef>
              <a:spcAft>
                <a:spcPts val="0"/>
              </a:spcAft>
              <a:buClr>
                <a:srgbClr val="EF89D2"/>
              </a:buClr>
              <a:buSzPts val="1350"/>
              <a:buFont typeface="Helvetica Neue"/>
              <a:buChar char="✓"/>
            </a:pPr>
            <a:r>
              <a:rPr lang="es" sz="1350">
                <a:latin typeface="DM Sans"/>
                <a:ea typeface="DM Sans"/>
                <a:cs typeface="DM Sans"/>
                <a:sym typeface="DM Sans"/>
              </a:rPr>
              <a:t>Sucede</a:t>
            </a:r>
            <a:r>
              <a:rPr i="0" lang="es" sz="1350" u="none" cap="none" strike="noStrike">
                <a:solidFill>
                  <a:srgbClr val="000000"/>
                </a:solidFill>
                <a:latin typeface="DM Sans"/>
                <a:ea typeface="DM Sans"/>
                <a:cs typeface="DM Sans"/>
                <a:sym typeface="DM Sans"/>
              </a:rPr>
              <a:t> cuando nuestro modelo aprende los datos de train perfectamente, por lo que </a:t>
            </a:r>
            <a:r>
              <a:rPr b="1" i="0" lang="es" sz="1350" u="none" cap="none" strike="noStrike">
                <a:solidFill>
                  <a:srgbClr val="000000"/>
                </a:solidFill>
                <a:latin typeface="DM Sans"/>
                <a:ea typeface="DM Sans"/>
                <a:cs typeface="DM Sans"/>
                <a:sym typeface="DM Sans"/>
              </a:rPr>
              <a:t>no es capaz de generalizar</a:t>
            </a:r>
            <a:r>
              <a:rPr i="0" lang="es" sz="1350" u="none" cap="none" strike="noStrike">
                <a:solidFill>
                  <a:srgbClr val="000000"/>
                </a:solidFill>
                <a:latin typeface="DM Sans"/>
                <a:ea typeface="DM Sans"/>
                <a:cs typeface="DM Sans"/>
                <a:sym typeface="DM Sans"/>
              </a:rPr>
              <a:t> y cuando le lleguen nuevos datos obtiene pésimos resultados. </a:t>
            </a:r>
            <a:r>
              <a:rPr lang="es" sz="1350">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i="0" lang="es" sz="1350" u="none" cap="none" strike="noStrike">
                <a:solidFill>
                  <a:srgbClr val="000000"/>
                </a:solidFill>
                <a:latin typeface="DM Sans"/>
                <a:ea typeface="DM Sans"/>
                <a:cs typeface="DM Sans"/>
                <a:sym typeface="DM Sans"/>
              </a:rPr>
              <a:t>Existen diferentes formas de prevenir el </a:t>
            </a:r>
            <a:r>
              <a:rPr i="1" lang="es" sz="1350" u="none" cap="none" strike="noStrike">
                <a:solidFill>
                  <a:srgbClr val="000000"/>
                </a:solidFill>
                <a:latin typeface="DM Sans"/>
                <a:ea typeface="DM Sans"/>
                <a:cs typeface="DM Sans"/>
                <a:sym typeface="DM Sans"/>
              </a:rPr>
              <a:t>Overfitting</a:t>
            </a:r>
            <a:r>
              <a:rPr i="0" lang="es" sz="1350" u="none" cap="none" strike="noStrike">
                <a:solidFill>
                  <a:srgbClr val="000000"/>
                </a:solidFill>
                <a:latin typeface="DM Sans"/>
                <a:ea typeface="DM Sans"/>
                <a:cs typeface="DM Sans"/>
                <a:sym typeface="DM Sans"/>
              </a:rPr>
              <a:t>: </a:t>
            </a:r>
            <a:endParaRPr sz="1350">
              <a:latin typeface="DM Sans"/>
              <a:ea typeface="DM Sans"/>
              <a:cs typeface="DM Sans"/>
              <a:sym typeface="DM Sans"/>
            </a:endParaRPr>
          </a:p>
          <a:p>
            <a:pPr indent="-314325" lvl="1" marL="914400" marR="0" rtl="0" algn="just">
              <a:lnSpc>
                <a:spcPct val="150000"/>
              </a:lnSpc>
              <a:spcBef>
                <a:spcPts val="0"/>
              </a:spcBef>
              <a:spcAft>
                <a:spcPts val="0"/>
              </a:spcAft>
              <a:buClr>
                <a:srgbClr val="3CEFAB"/>
              </a:buClr>
              <a:buSzPts val="1350"/>
              <a:buFont typeface="DM Sans"/>
              <a:buChar char="○"/>
            </a:pPr>
            <a:r>
              <a:rPr i="0" lang="es" sz="1350" u="none" cap="none" strike="noStrike">
                <a:solidFill>
                  <a:srgbClr val="000000"/>
                </a:solidFill>
                <a:latin typeface="DM Sans"/>
                <a:ea typeface="DM Sans"/>
                <a:cs typeface="DM Sans"/>
                <a:sym typeface="DM Sans"/>
              </a:rPr>
              <a:t>Dividir nuestros datos en training, validación y testing.</a:t>
            </a:r>
            <a:endParaRPr sz="1350">
              <a:latin typeface="DM Sans"/>
              <a:ea typeface="DM Sans"/>
              <a:cs typeface="DM Sans"/>
              <a:sym typeface="DM Sans"/>
            </a:endParaRPr>
          </a:p>
          <a:p>
            <a:pPr indent="-314325" lvl="1" marL="914400" marR="0" rtl="0" algn="just">
              <a:lnSpc>
                <a:spcPct val="150000"/>
              </a:lnSpc>
              <a:spcBef>
                <a:spcPts val="0"/>
              </a:spcBef>
              <a:spcAft>
                <a:spcPts val="0"/>
              </a:spcAft>
              <a:buClr>
                <a:srgbClr val="3CEFAB"/>
              </a:buClr>
              <a:buSzPts val="1350"/>
              <a:buFont typeface="DM Sans"/>
              <a:buChar char="○"/>
            </a:pPr>
            <a:r>
              <a:rPr i="0" lang="es" sz="1350" u="none" cap="none" strike="noStrike">
                <a:solidFill>
                  <a:srgbClr val="000000"/>
                </a:solidFill>
                <a:latin typeface="DM Sans"/>
                <a:ea typeface="DM Sans"/>
                <a:cs typeface="DM Sans"/>
                <a:sym typeface="DM Sans"/>
              </a:rPr>
              <a:t>Obtener un mayor número de datos.</a:t>
            </a:r>
            <a:endParaRPr sz="1350">
              <a:latin typeface="DM Sans"/>
              <a:ea typeface="DM Sans"/>
              <a:cs typeface="DM Sans"/>
              <a:sym typeface="DM Sans"/>
            </a:endParaRPr>
          </a:p>
          <a:p>
            <a:pPr indent="-314325" lvl="1" marL="914400" marR="0" rtl="0" algn="just">
              <a:lnSpc>
                <a:spcPct val="150000"/>
              </a:lnSpc>
              <a:spcBef>
                <a:spcPts val="0"/>
              </a:spcBef>
              <a:spcAft>
                <a:spcPts val="0"/>
              </a:spcAft>
              <a:buClr>
                <a:srgbClr val="3CEFAB"/>
              </a:buClr>
              <a:buSzPts val="1350"/>
              <a:buFont typeface="DM Sans"/>
              <a:buChar char="○"/>
            </a:pPr>
            <a:r>
              <a:rPr i="0" lang="es" sz="1350" u="none" cap="none" strike="noStrike">
                <a:solidFill>
                  <a:srgbClr val="000000"/>
                </a:solidFill>
                <a:latin typeface="DM Sans"/>
                <a:ea typeface="DM Sans"/>
                <a:cs typeface="DM Sans"/>
                <a:sym typeface="DM Sans"/>
              </a:rPr>
              <a:t>Ajustar los parámetros de nuestros modelos.</a:t>
            </a:r>
            <a:endParaRPr sz="1350">
              <a:latin typeface="DM Sans"/>
              <a:ea typeface="DM Sans"/>
              <a:cs typeface="DM Sans"/>
              <a:sym typeface="DM Sans"/>
            </a:endParaRPr>
          </a:p>
          <a:p>
            <a:pPr indent="-314325" lvl="1" marL="914400" marR="0" rtl="0" algn="just">
              <a:lnSpc>
                <a:spcPct val="150000"/>
              </a:lnSpc>
              <a:spcBef>
                <a:spcPts val="0"/>
              </a:spcBef>
              <a:spcAft>
                <a:spcPts val="0"/>
              </a:spcAft>
              <a:buClr>
                <a:srgbClr val="3CEFAB"/>
              </a:buClr>
              <a:buSzPts val="1350"/>
              <a:buFont typeface="Helvetica Neue"/>
              <a:buChar char="○"/>
            </a:pPr>
            <a:r>
              <a:rPr i="0" lang="es" sz="1350" u="none" cap="none" strike="noStrike">
                <a:solidFill>
                  <a:srgbClr val="000000"/>
                </a:solidFill>
                <a:latin typeface="DM Sans"/>
                <a:ea typeface="DM Sans"/>
                <a:cs typeface="DM Sans"/>
                <a:sym typeface="DM Sans"/>
              </a:rPr>
              <a:t>Utilizar modelos más simples en caso de ser posible </a:t>
            </a:r>
            <a:r>
              <a:rPr b="1" i="0" lang="es" sz="1350" u="none" cap="none" strike="noStrike">
                <a:solidFill>
                  <a:srgbClr val="000000"/>
                </a:solidFill>
                <a:latin typeface="DM Sans"/>
                <a:ea typeface="DM Sans"/>
                <a:cs typeface="DM Sans"/>
                <a:sym typeface="DM Sans"/>
              </a:rPr>
              <a:t>(PARSIMONIA)</a:t>
            </a:r>
            <a:r>
              <a:rPr i="0" lang="es" sz="1350" u="none" cap="none" strike="noStrike">
                <a:solidFill>
                  <a:srgbClr val="000000"/>
                </a:solidFill>
                <a:latin typeface="DM Sans"/>
                <a:ea typeface="DM Sans"/>
                <a:cs typeface="DM Sans"/>
                <a:sym typeface="DM Sans"/>
              </a:rPr>
              <a:t>.</a:t>
            </a:r>
            <a:endParaRPr sz="1350">
              <a:latin typeface="DM Sans"/>
              <a:ea typeface="DM Sans"/>
              <a:cs typeface="DM Sans"/>
              <a:sym typeface="DM Sans"/>
            </a:endParaRPr>
          </a:p>
        </p:txBody>
      </p:sp>
      <p:sp>
        <p:nvSpPr>
          <p:cNvPr id="414" name="Google Shape;414;p67"/>
          <p:cNvSpPr txBox="1"/>
          <p:nvPr/>
        </p:nvSpPr>
        <p:spPr>
          <a:xfrm>
            <a:off x="428750" y="966321"/>
            <a:ext cx="7841400" cy="389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¿Cómo prevenir el Overfitting?</a:t>
            </a:r>
            <a:endParaRPr b="1" sz="4000">
              <a:solidFill>
                <a:schemeClr val="dk1"/>
              </a:solidFill>
              <a:latin typeface="DM Sans"/>
              <a:ea typeface="DM Sans"/>
              <a:cs typeface="DM Sans"/>
              <a:sym typeface="DM Sans"/>
            </a:endParaRPr>
          </a:p>
        </p:txBody>
      </p:sp>
      <p:pic>
        <p:nvPicPr>
          <p:cNvPr id="415" name="Google Shape;415;p67"/>
          <p:cNvPicPr preferRelativeResize="0"/>
          <p:nvPr/>
        </p:nvPicPr>
        <p:blipFill rotWithShape="1">
          <a:blip r:embed="rId3">
            <a:alphaModFix/>
          </a:blip>
          <a:srcRect b="0" l="16149" r="0" t="0"/>
          <a:stretch/>
        </p:blipFill>
        <p:spPr>
          <a:xfrm>
            <a:off x="6674475" y="1656425"/>
            <a:ext cx="2162150" cy="2485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8"/>
          <p:cNvSpPr txBox="1"/>
          <p:nvPr/>
        </p:nvSpPr>
        <p:spPr>
          <a:xfrm>
            <a:off x="209950" y="1642875"/>
            <a:ext cx="5647500" cy="21702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50000"/>
              </a:lnSpc>
              <a:spcBef>
                <a:spcPts val="1000"/>
              </a:spcBef>
              <a:spcAft>
                <a:spcPts val="0"/>
              </a:spcAft>
              <a:buClr>
                <a:srgbClr val="EF89D2"/>
              </a:buClr>
              <a:buSzPts val="1350"/>
              <a:buFont typeface="DM Sans"/>
              <a:buChar char="✓"/>
            </a:pPr>
            <a:r>
              <a:rPr lang="es" sz="1350">
                <a:latin typeface="DM Sans"/>
                <a:ea typeface="DM Sans"/>
                <a:cs typeface="DM Sans"/>
                <a:sym typeface="DM Sans"/>
              </a:rPr>
              <a:t>Sucede</a:t>
            </a:r>
            <a:r>
              <a:rPr i="0" lang="es" sz="1350" u="none" cap="none" strike="noStrike">
                <a:solidFill>
                  <a:srgbClr val="000000"/>
                </a:solidFill>
                <a:latin typeface="DM Sans"/>
                <a:ea typeface="DM Sans"/>
                <a:cs typeface="DM Sans"/>
                <a:sym typeface="DM Sans"/>
              </a:rPr>
              <a:t> cuando nuestro modelo no es capaz de identificar patrones. Por lo que tendrá siempre pésimos resultados. 😰</a:t>
            </a:r>
            <a:endParaRPr i="0" sz="1350" u="none" cap="none" strike="noStrike">
              <a:solidFill>
                <a:srgbClr val="000000"/>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i="0" lang="es" sz="1350" u="none" cap="none" strike="noStrike">
                <a:solidFill>
                  <a:srgbClr val="000000"/>
                </a:solidFill>
                <a:latin typeface="DM Sans"/>
                <a:ea typeface="DM Sans"/>
                <a:cs typeface="DM Sans"/>
                <a:sym typeface="DM Sans"/>
              </a:rPr>
              <a:t>Existen</a:t>
            </a:r>
            <a:r>
              <a:rPr lang="es" sz="1350">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diferentes formas de prevenir el Underfitting:</a:t>
            </a:r>
            <a:endParaRPr sz="1350">
              <a:latin typeface="DM Sans"/>
              <a:ea typeface="DM Sans"/>
              <a:cs typeface="DM Sans"/>
              <a:sym typeface="DM Sans"/>
            </a:endParaRPr>
          </a:p>
          <a:p>
            <a:pPr indent="-314325" lvl="1" marL="914400" marR="0" rtl="0" algn="just">
              <a:lnSpc>
                <a:spcPct val="150000"/>
              </a:lnSpc>
              <a:spcBef>
                <a:spcPts val="0"/>
              </a:spcBef>
              <a:spcAft>
                <a:spcPts val="0"/>
              </a:spcAft>
              <a:buClr>
                <a:srgbClr val="3CEFAB"/>
              </a:buClr>
              <a:buSzPts val="1350"/>
              <a:buFont typeface="DM Sans"/>
              <a:buChar char="○"/>
            </a:pPr>
            <a:r>
              <a:rPr i="0" lang="es" sz="1350" u="none" cap="none" strike="noStrike">
                <a:solidFill>
                  <a:srgbClr val="000000"/>
                </a:solidFill>
                <a:latin typeface="DM Sans"/>
                <a:ea typeface="DM Sans"/>
                <a:cs typeface="DM Sans"/>
                <a:sym typeface="DM Sans"/>
              </a:rPr>
              <a:t>Tratar los datos correctamente, eliminando outliers y variables innecesarias.</a:t>
            </a:r>
            <a:endParaRPr sz="1350">
              <a:latin typeface="DM Sans"/>
              <a:ea typeface="DM Sans"/>
              <a:cs typeface="DM Sans"/>
              <a:sym typeface="DM Sans"/>
            </a:endParaRPr>
          </a:p>
          <a:p>
            <a:pPr indent="-314325" lvl="1" marL="914400" marR="0" rtl="0" algn="just">
              <a:lnSpc>
                <a:spcPct val="150000"/>
              </a:lnSpc>
              <a:spcBef>
                <a:spcPts val="0"/>
              </a:spcBef>
              <a:spcAft>
                <a:spcPts val="0"/>
              </a:spcAft>
              <a:buClr>
                <a:srgbClr val="3CEFAB"/>
              </a:buClr>
              <a:buSzPts val="1350"/>
              <a:buFont typeface="DM Sans"/>
              <a:buChar char="○"/>
            </a:pPr>
            <a:r>
              <a:rPr i="0" lang="es" sz="1350" u="none" cap="none" strike="noStrike">
                <a:solidFill>
                  <a:srgbClr val="000000"/>
                </a:solidFill>
                <a:latin typeface="DM Sans"/>
                <a:ea typeface="DM Sans"/>
                <a:cs typeface="DM Sans"/>
                <a:sym typeface="DM Sans"/>
              </a:rPr>
              <a:t>Utilizar modelos más complejos.</a:t>
            </a:r>
            <a:endParaRPr sz="1350">
              <a:latin typeface="DM Sans"/>
              <a:ea typeface="DM Sans"/>
              <a:cs typeface="DM Sans"/>
              <a:sym typeface="DM Sans"/>
            </a:endParaRPr>
          </a:p>
          <a:p>
            <a:pPr indent="-314325" lvl="1" marL="914400" marR="0" rtl="0" algn="just">
              <a:lnSpc>
                <a:spcPct val="150000"/>
              </a:lnSpc>
              <a:spcBef>
                <a:spcPts val="0"/>
              </a:spcBef>
              <a:spcAft>
                <a:spcPts val="0"/>
              </a:spcAft>
              <a:buClr>
                <a:srgbClr val="3CEFAB"/>
              </a:buClr>
              <a:buSzPts val="1350"/>
              <a:buFont typeface="DM Sans"/>
              <a:buChar char="○"/>
            </a:pPr>
            <a:r>
              <a:rPr i="0" lang="es" sz="1350" u="none" cap="none" strike="noStrike">
                <a:solidFill>
                  <a:srgbClr val="000000"/>
                </a:solidFill>
                <a:latin typeface="DM Sans"/>
                <a:ea typeface="DM Sans"/>
                <a:cs typeface="DM Sans"/>
                <a:sym typeface="DM Sans"/>
              </a:rPr>
              <a:t>Ajustar los parámetros de nuestros modelos.</a:t>
            </a:r>
            <a:endParaRPr sz="1350">
              <a:latin typeface="DM Sans"/>
              <a:ea typeface="DM Sans"/>
              <a:cs typeface="DM Sans"/>
              <a:sym typeface="DM Sans"/>
            </a:endParaRPr>
          </a:p>
        </p:txBody>
      </p:sp>
      <p:sp>
        <p:nvSpPr>
          <p:cNvPr id="421" name="Google Shape;421;p68"/>
          <p:cNvSpPr txBox="1"/>
          <p:nvPr/>
        </p:nvSpPr>
        <p:spPr>
          <a:xfrm>
            <a:off x="209950" y="890158"/>
            <a:ext cx="78414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¿Y el Underfitting?</a:t>
            </a:r>
            <a:endParaRPr b="1" sz="4000">
              <a:solidFill>
                <a:schemeClr val="dk1"/>
              </a:solidFill>
              <a:latin typeface="DM Sans"/>
              <a:ea typeface="DM Sans"/>
              <a:cs typeface="DM Sans"/>
              <a:sym typeface="DM Sans"/>
            </a:endParaRPr>
          </a:p>
        </p:txBody>
      </p:sp>
      <p:pic>
        <p:nvPicPr>
          <p:cNvPr id="422" name="Google Shape;422;p68"/>
          <p:cNvPicPr preferRelativeResize="0"/>
          <p:nvPr/>
        </p:nvPicPr>
        <p:blipFill>
          <a:blip r:embed="rId3">
            <a:alphaModFix/>
          </a:blip>
          <a:stretch>
            <a:fillRect/>
          </a:stretch>
        </p:blipFill>
        <p:spPr>
          <a:xfrm>
            <a:off x="5857448" y="1826388"/>
            <a:ext cx="3006450" cy="1803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3"/>
          <p:cNvSpPr txBox="1"/>
          <p:nvPr/>
        </p:nvSpPr>
        <p:spPr>
          <a:xfrm>
            <a:off x="553225" y="90117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Repaso </a:t>
            </a:r>
            <a:endParaRPr b="1" sz="4000">
              <a:solidFill>
                <a:schemeClr val="dk1"/>
              </a:solidFill>
              <a:latin typeface="DM Sans"/>
              <a:ea typeface="DM Sans"/>
              <a:cs typeface="DM Sans"/>
              <a:sym typeface="DM Sans"/>
            </a:endParaRPr>
          </a:p>
        </p:txBody>
      </p:sp>
      <p:pic>
        <p:nvPicPr>
          <p:cNvPr id="131" name="Google Shape;131;p33"/>
          <p:cNvPicPr preferRelativeResize="0"/>
          <p:nvPr/>
        </p:nvPicPr>
        <p:blipFill>
          <a:blip r:embed="rId3">
            <a:alphaModFix/>
          </a:blip>
          <a:stretch>
            <a:fillRect/>
          </a:stretch>
        </p:blipFill>
        <p:spPr>
          <a:xfrm>
            <a:off x="2159276" y="1961525"/>
            <a:ext cx="4825449" cy="1644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69"/>
          <p:cNvPicPr preferRelativeResize="0"/>
          <p:nvPr/>
        </p:nvPicPr>
        <p:blipFill>
          <a:blip r:embed="rId3">
            <a:alphaModFix/>
          </a:blip>
          <a:stretch>
            <a:fillRect/>
          </a:stretch>
        </p:blipFill>
        <p:spPr>
          <a:xfrm>
            <a:off x="1202788" y="1097325"/>
            <a:ext cx="6287275" cy="3476574"/>
          </a:xfrm>
          <a:prstGeom prst="rect">
            <a:avLst/>
          </a:prstGeom>
          <a:noFill/>
          <a:ln>
            <a:noFill/>
          </a:ln>
        </p:spPr>
      </p:pic>
      <p:sp>
        <p:nvSpPr>
          <p:cNvPr id="428" name="Google Shape;428;p69"/>
          <p:cNvSpPr txBox="1"/>
          <p:nvPr/>
        </p:nvSpPr>
        <p:spPr>
          <a:xfrm>
            <a:off x="425713" y="429296"/>
            <a:ext cx="7841400" cy="374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Diferencias</a:t>
            </a:r>
            <a:endParaRPr b="1" sz="40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70"/>
          <p:cNvPicPr preferRelativeResize="0"/>
          <p:nvPr/>
        </p:nvPicPr>
        <p:blipFill rotWithShape="1">
          <a:blip r:embed="rId3">
            <a:alphaModFix/>
          </a:blip>
          <a:srcRect b="0" l="0" r="0" t="16562"/>
          <a:stretch/>
        </p:blipFill>
        <p:spPr>
          <a:xfrm>
            <a:off x="5180575" y="671775"/>
            <a:ext cx="3285750" cy="4112325"/>
          </a:xfrm>
          <a:prstGeom prst="rect">
            <a:avLst/>
          </a:prstGeom>
          <a:noFill/>
          <a:ln>
            <a:noFill/>
          </a:ln>
        </p:spPr>
      </p:pic>
      <p:sp>
        <p:nvSpPr>
          <p:cNvPr id="434" name="Google Shape;434;p70"/>
          <p:cNvSpPr txBox="1"/>
          <p:nvPr/>
        </p:nvSpPr>
        <p:spPr>
          <a:xfrm>
            <a:off x="377900" y="671775"/>
            <a:ext cx="5227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Overfitting y Underfitting</a:t>
            </a:r>
            <a:endParaRPr b="1" sz="4000">
              <a:solidFill>
                <a:schemeClr val="dk1"/>
              </a:solidFill>
              <a:latin typeface="DM Sans"/>
              <a:ea typeface="DM Sans"/>
              <a:cs typeface="DM Sans"/>
              <a:sym typeface="DM Sans"/>
            </a:endParaRPr>
          </a:p>
        </p:txBody>
      </p:sp>
      <p:sp>
        <p:nvSpPr>
          <p:cNvPr id="435" name="Google Shape;435;p70"/>
          <p:cNvSpPr txBox="1"/>
          <p:nvPr/>
        </p:nvSpPr>
        <p:spPr>
          <a:xfrm>
            <a:off x="0" y="2146725"/>
            <a:ext cx="5647500" cy="300000"/>
          </a:xfrm>
          <a:prstGeom prst="rect">
            <a:avLst/>
          </a:prstGeom>
          <a:noFill/>
          <a:ln>
            <a:noFill/>
          </a:ln>
        </p:spPr>
        <p:txBody>
          <a:bodyPr anchorCtr="0" anchor="t" bIns="45700" lIns="91425" spcFirstLastPara="1" rIns="91425" wrap="square" tIns="45700">
            <a:spAutoFit/>
          </a:bodyPr>
          <a:lstStyle/>
          <a:p>
            <a:pPr indent="0" lvl="0" marL="457200" marR="0" rtl="0" algn="just">
              <a:lnSpc>
                <a:spcPct val="150000"/>
              </a:lnSpc>
              <a:spcBef>
                <a:spcPts val="1000"/>
              </a:spcBef>
              <a:spcAft>
                <a:spcPts val="1000"/>
              </a:spcAft>
              <a:buNone/>
            </a:pPr>
            <a:r>
              <a:rPr lang="es" sz="1350">
                <a:latin typeface="DM Sans"/>
                <a:ea typeface="DM Sans"/>
                <a:cs typeface="DM Sans"/>
                <a:sym typeface="DM Sans"/>
              </a:rPr>
              <a:t>En el Machine Learning</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1"/>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M</a:t>
            </a:r>
            <a:r>
              <a:rPr b="1" lang="es" sz="4000">
                <a:solidFill>
                  <a:schemeClr val="lt1"/>
                </a:solidFill>
                <a:latin typeface="DM Sans"/>
                <a:ea typeface="DM Sans"/>
                <a:cs typeface="DM Sans"/>
                <a:sym typeface="DM Sans"/>
              </a:rPr>
              <a:t>étricas y </a:t>
            </a:r>
            <a:r>
              <a:rPr b="1" lang="es" sz="4000">
                <a:solidFill>
                  <a:srgbClr val="EF89D2"/>
                </a:solidFill>
                <a:latin typeface="DM Sans"/>
                <a:ea typeface="DM Sans"/>
                <a:cs typeface="DM Sans"/>
                <a:sym typeface="DM Sans"/>
              </a:rPr>
              <a:t>evaluación</a:t>
            </a:r>
            <a:endParaRPr b="1" sz="4000">
              <a:solidFill>
                <a:srgbClr val="EF89D2"/>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sp>
        <p:nvSpPr>
          <p:cNvPr id="445" name="Google Shape;445;p72"/>
          <p:cNvSpPr txBox="1"/>
          <p:nvPr/>
        </p:nvSpPr>
        <p:spPr>
          <a:xfrm>
            <a:off x="146975" y="781525"/>
            <a:ext cx="9144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Métricas y Evaluación</a:t>
            </a:r>
            <a:endParaRPr b="1" sz="3400">
              <a:solidFill>
                <a:schemeClr val="dk1"/>
              </a:solidFill>
              <a:latin typeface="DM Sans"/>
              <a:ea typeface="DM Sans"/>
              <a:cs typeface="DM Sans"/>
              <a:sym typeface="DM Sans"/>
            </a:endParaRPr>
          </a:p>
        </p:txBody>
      </p:sp>
      <p:sp>
        <p:nvSpPr>
          <p:cNvPr id="446" name="Google Shape;446;p72"/>
          <p:cNvSpPr txBox="1"/>
          <p:nvPr/>
        </p:nvSpPr>
        <p:spPr>
          <a:xfrm>
            <a:off x="289401" y="1618025"/>
            <a:ext cx="4676400" cy="123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latin typeface="DM Sans"/>
                <a:ea typeface="DM Sans"/>
                <a:cs typeface="DM Sans"/>
                <a:sym typeface="DM Sans"/>
              </a:rPr>
              <a:t>R</a:t>
            </a:r>
            <a:r>
              <a:rPr i="0" lang="es" sz="1350" u="none" cap="none" strike="noStrike">
                <a:solidFill>
                  <a:srgbClr val="000000"/>
                </a:solidFill>
                <a:latin typeface="DM Sans"/>
                <a:ea typeface="DM Sans"/>
                <a:cs typeface="DM Sans"/>
                <a:sym typeface="DM Sans"/>
              </a:rPr>
              <a:t>esulta importante comenzar a hablar acerca de las </a:t>
            </a:r>
            <a:r>
              <a:rPr b="1" i="0" lang="es" sz="1350" u="none" cap="none" strike="noStrike">
                <a:solidFill>
                  <a:srgbClr val="000000"/>
                </a:solidFill>
                <a:latin typeface="DM Sans"/>
                <a:ea typeface="DM Sans"/>
                <a:cs typeface="DM Sans"/>
                <a:sym typeface="DM Sans"/>
              </a:rPr>
              <a:t>diferentes métricas que existen dentro del Machine Learning para evaluar la performance de nuestro modelo</a:t>
            </a:r>
            <a:r>
              <a:rPr i="0" lang="es" sz="1350" u="none" cap="none" strike="noStrike">
                <a:solidFill>
                  <a:srgbClr val="000000"/>
                </a:solidFill>
                <a:latin typeface="DM Sans"/>
                <a:ea typeface="DM Sans"/>
                <a:cs typeface="DM Sans"/>
                <a:sym typeface="DM Sans"/>
              </a:rPr>
              <a:t>. </a:t>
            </a:r>
            <a:endParaRPr i="0" sz="1350" u="none" cap="none" strike="noStrike">
              <a:solidFill>
                <a:srgbClr val="000000"/>
              </a:solidFill>
              <a:latin typeface="DM Sans"/>
              <a:ea typeface="DM Sans"/>
              <a:cs typeface="DM Sans"/>
              <a:sym typeface="DM Sans"/>
            </a:endParaRPr>
          </a:p>
        </p:txBody>
      </p:sp>
      <p:sp>
        <p:nvSpPr>
          <p:cNvPr id="447" name="Google Shape;447;p72"/>
          <p:cNvSpPr txBox="1"/>
          <p:nvPr/>
        </p:nvSpPr>
        <p:spPr>
          <a:xfrm>
            <a:off x="289400" y="3062100"/>
            <a:ext cx="44100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Simplemente realizaremos una primera aproximación a la temática, </a:t>
            </a:r>
            <a:r>
              <a:rPr b="1" lang="es" sz="1350">
                <a:solidFill>
                  <a:schemeClr val="dk1"/>
                </a:solidFill>
                <a:latin typeface="DM Sans"/>
                <a:ea typeface="DM Sans"/>
                <a:cs typeface="DM Sans"/>
                <a:sym typeface="DM Sans"/>
              </a:rPr>
              <a:t>en próximas clases el tema de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Validación de resultados del Modelo y Tuneo se verá y tratará de manera detallada.</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448" name="Google Shape;448;p72"/>
          <p:cNvPicPr preferRelativeResize="0"/>
          <p:nvPr/>
        </p:nvPicPr>
        <p:blipFill>
          <a:blip r:embed="rId3">
            <a:alphaModFix/>
          </a:blip>
          <a:stretch>
            <a:fillRect/>
          </a:stretch>
        </p:blipFill>
        <p:spPr>
          <a:xfrm>
            <a:off x="5131925" y="781526"/>
            <a:ext cx="3751175" cy="385741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3"/>
          <p:cNvSpPr txBox="1"/>
          <p:nvPr/>
        </p:nvSpPr>
        <p:spPr>
          <a:xfrm>
            <a:off x="1461300" y="2202300"/>
            <a:ext cx="62214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Métricas para Algoritmos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de Clasificación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4"/>
          <p:cNvSpPr txBox="1"/>
          <p:nvPr/>
        </p:nvSpPr>
        <p:spPr>
          <a:xfrm>
            <a:off x="314925" y="1768200"/>
            <a:ext cx="4492800" cy="32337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50000"/>
              </a:lnSpc>
              <a:spcBef>
                <a:spcPts val="1000"/>
              </a:spcBef>
              <a:spcAft>
                <a:spcPts val="0"/>
              </a:spcAft>
              <a:buClr>
                <a:srgbClr val="EF89D2"/>
              </a:buClr>
              <a:buSzPts val="1350"/>
              <a:buFont typeface="Helvetica Neue"/>
              <a:buChar char="✓"/>
            </a:pPr>
            <a:r>
              <a:rPr lang="es" sz="1350">
                <a:latin typeface="DM Sans"/>
                <a:ea typeface="DM Sans"/>
                <a:cs typeface="DM Sans"/>
                <a:sym typeface="DM Sans"/>
              </a:rPr>
              <a:t>H</a:t>
            </a:r>
            <a:r>
              <a:rPr i="0" lang="es" sz="1350" u="none" cap="none" strike="noStrike">
                <a:solidFill>
                  <a:srgbClr val="000000"/>
                </a:solidFill>
                <a:latin typeface="DM Sans"/>
                <a:ea typeface="DM Sans"/>
                <a:cs typeface="DM Sans"/>
                <a:sym typeface="DM Sans"/>
              </a:rPr>
              <a:t>erramienta que </a:t>
            </a:r>
            <a:r>
              <a:rPr b="1" i="0" lang="es" sz="1350" u="none" cap="none" strike="noStrike">
                <a:solidFill>
                  <a:srgbClr val="000000"/>
                </a:solidFill>
                <a:latin typeface="DM Sans"/>
                <a:ea typeface="DM Sans"/>
                <a:cs typeface="DM Sans"/>
                <a:sym typeface="DM Sans"/>
              </a:rPr>
              <a:t>permite visualizar el desempeño de un algoritmo</a:t>
            </a:r>
            <a:r>
              <a:rPr i="0" lang="es" sz="1350" u="none" cap="none" strike="noStrike">
                <a:solidFill>
                  <a:srgbClr val="000000"/>
                </a:solidFill>
                <a:latin typeface="DM Sans"/>
                <a:ea typeface="DM Sans"/>
                <a:cs typeface="DM Sans"/>
                <a:sym typeface="DM Sans"/>
              </a:rPr>
              <a:t>  de aprendizaje supervisado. </a:t>
            </a:r>
            <a:endParaRPr i="0" sz="1350" u="none" cap="none" strike="noStrike">
              <a:solidFill>
                <a:srgbClr val="000000"/>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i="0" lang="es" sz="1350" u="none" cap="none" strike="noStrike">
                <a:solidFill>
                  <a:srgbClr val="000000"/>
                </a:solidFill>
                <a:latin typeface="DM Sans"/>
                <a:ea typeface="DM Sans"/>
                <a:cs typeface="DM Sans"/>
                <a:sym typeface="DM Sans"/>
              </a:rPr>
              <a:t>Cada columna de la matriz representa el número de predicciones de cada clase, mientras que cada fila representa a las instancias en la clase real. </a:t>
            </a:r>
            <a:endParaRPr sz="1350">
              <a:latin typeface="DM Sans"/>
              <a:ea typeface="DM Sans"/>
              <a:cs typeface="DM Sans"/>
              <a:sym typeface="DM Sans"/>
            </a:endParaRPr>
          </a:p>
          <a:p>
            <a:pPr indent="0" lvl="0" marL="450000" marR="0" rtl="0" algn="just">
              <a:lnSpc>
                <a:spcPct val="150000"/>
              </a:lnSpc>
              <a:spcBef>
                <a:spcPts val="1000"/>
              </a:spcBef>
              <a:spcAft>
                <a:spcPts val="1000"/>
              </a:spcAft>
              <a:buNone/>
            </a:pPr>
            <a:r>
              <a:rPr lang="es" sz="1350">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En términos prácticos entonces, </a:t>
            </a:r>
            <a:r>
              <a:rPr b="1" i="0" lang="es" sz="1350" u="none" cap="none" strike="noStrike">
                <a:solidFill>
                  <a:srgbClr val="000000"/>
                </a:solidFill>
                <a:latin typeface="DM Sans"/>
                <a:ea typeface="DM Sans"/>
                <a:cs typeface="DM Sans"/>
                <a:sym typeface="DM Sans"/>
              </a:rPr>
              <a:t>nos permite ver qué tipos de aciertos y errores está teniendo nuestro modelo</a:t>
            </a:r>
            <a:r>
              <a:rPr lang="es" sz="1350">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p:txBody>
      </p:sp>
      <p:sp>
        <p:nvSpPr>
          <p:cNvPr id="459" name="Google Shape;459;p74"/>
          <p:cNvSpPr txBox="1"/>
          <p:nvPr/>
        </p:nvSpPr>
        <p:spPr>
          <a:xfrm>
            <a:off x="314925" y="764984"/>
            <a:ext cx="7547700" cy="434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Matriz de Confusión</a:t>
            </a:r>
            <a:endParaRPr b="1" sz="3600">
              <a:solidFill>
                <a:schemeClr val="dk1"/>
              </a:solidFill>
              <a:latin typeface="DM Sans"/>
              <a:ea typeface="DM Sans"/>
              <a:cs typeface="DM Sans"/>
              <a:sym typeface="DM Sans"/>
            </a:endParaRPr>
          </a:p>
        </p:txBody>
      </p:sp>
      <p:pic>
        <p:nvPicPr>
          <p:cNvPr id="460" name="Google Shape;460;p74"/>
          <p:cNvPicPr preferRelativeResize="0"/>
          <p:nvPr/>
        </p:nvPicPr>
        <p:blipFill>
          <a:blip r:embed="rId3">
            <a:alphaModFix/>
          </a:blip>
          <a:stretch>
            <a:fillRect/>
          </a:stretch>
        </p:blipFill>
        <p:spPr>
          <a:xfrm>
            <a:off x="5256350" y="764975"/>
            <a:ext cx="3777925" cy="38878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5"/>
          <p:cNvSpPr txBox="1"/>
          <p:nvPr/>
        </p:nvSpPr>
        <p:spPr>
          <a:xfrm>
            <a:off x="377100" y="320750"/>
            <a:ext cx="75477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Matriz de Confusión</a:t>
            </a:r>
            <a:endParaRPr b="1" sz="3600">
              <a:solidFill>
                <a:schemeClr val="dk1"/>
              </a:solidFill>
              <a:latin typeface="DM Sans"/>
              <a:ea typeface="DM Sans"/>
              <a:cs typeface="DM Sans"/>
              <a:sym typeface="DM Sans"/>
            </a:endParaRPr>
          </a:p>
        </p:txBody>
      </p:sp>
      <p:pic>
        <p:nvPicPr>
          <p:cNvPr descr="La matriz de confusión y sus métricas – Inteligencia Artificial –" id="466" name="Google Shape;466;p75"/>
          <p:cNvPicPr preferRelativeResize="0"/>
          <p:nvPr/>
        </p:nvPicPr>
        <p:blipFill rotWithShape="1">
          <a:blip r:embed="rId3">
            <a:alphaModFix/>
          </a:blip>
          <a:srcRect b="0" l="0" r="0" t="0"/>
          <a:stretch/>
        </p:blipFill>
        <p:spPr>
          <a:xfrm>
            <a:off x="221413" y="989068"/>
            <a:ext cx="3303787" cy="2956321"/>
          </a:xfrm>
          <a:prstGeom prst="rect">
            <a:avLst/>
          </a:prstGeom>
          <a:noFill/>
          <a:ln>
            <a:noFill/>
          </a:ln>
        </p:spPr>
      </p:pic>
      <p:sp>
        <p:nvSpPr>
          <p:cNvPr id="467" name="Google Shape;467;p75"/>
          <p:cNvSpPr txBox="1"/>
          <p:nvPr/>
        </p:nvSpPr>
        <p:spPr>
          <a:xfrm>
            <a:off x="3360575" y="1341625"/>
            <a:ext cx="56637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s" sz="1350" u="none" cap="none" strike="noStrike">
                <a:solidFill>
                  <a:srgbClr val="000000"/>
                </a:solidFill>
                <a:latin typeface="DM Sans"/>
                <a:ea typeface="DM Sans"/>
                <a:cs typeface="DM Sans"/>
                <a:sym typeface="DM Sans"/>
              </a:rPr>
              <a:t>Interpretación:</a:t>
            </a:r>
            <a:endParaRPr b="1" sz="1350">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i="1" lang="es" sz="1350" u="none" cap="none" strike="noStrike">
                <a:solidFill>
                  <a:srgbClr val="000000"/>
                </a:solidFill>
                <a:latin typeface="DM Sans"/>
                <a:ea typeface="DM Sans"/>
                <a:cs typeface="DM Sans"/>
                <a:sym typeface="DM Sans"/>
              </a:rPr>
              <a:t>Verdadero Positivo (TP)</a:t>
            </a:r>
            <a:r>
              <a:rPr i="0" lang="es" sz="1350" u="none" cap="none" strike="noStrike">
                <a:solidFill>
                  <a:srgbClr val="000000"/>
                </a:solidFill>
                <a:latin typeface="DM Sans"/>
                <a:ea typeface="DM Sans"/>
                <a:cs typeface="DM Sans"/>
                <a:sym typeface="DM Sans"/>
              </a:rPr>
              <a:t>: Predije que era positivo y </a:t>
            </a:r>
            <a:r>
              <a:rPr lang="es" sz="1350">
                <a:latin typeface="DM Sans"/>
                <a:ea typeface="DM Sans"/>
                <a:cs typeface="DM Sans"/>
                <a:sym typeface="DM Sans"/>
              </a:rPr>
              <a:t>lo era</a:t>
            </a:r>
            <a:r>
              <a:rPr i="0" lang="es" sz="1350" u="none" cap="none" strike="noStrike">
                <a:solidFill>
                  <a:srgbClr val="000000"/>
                </a:solidFill>
                <a:latin typeface="DM Sans"/>
                <a:ea typeface="DM Sans"/>
                <a:cs typeface="DM Sans"/>
                <a:sym typeface="DM Sans"/>
              </a:rPr>
              <a:t>.</a:t>
            </a:r>
            <a:endParaRPr sz="1350">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i="1" lang="es" sz="1350" u="none" cap="none" strike="noStrike">
                <a:solidFill>
                  <a:srgbClr val="000000"/>
                </a:solidFill>
                <a:latin typeface="DM Sans"/>
                <a:ea typeface="DM Sans"/>
                <a:cs typeface="DM Sans"/>
                <a:sym typeface="DM Sans"/>
              </a:rPr>
              <a:t>Verdadero Negativo (TN)</a:t>
            </a:r>
            <a:r>
              <a:rPr i="0" lang="es" sz="1350" u="none" cap="none" strike="noStrike">
                <a:solidFill>
                  <a:srgbClr val="000000"/>
                </a:solidFill>
                <a:latin typeface="DM Sans"/>
                <a:ea typeface="DM Sans"/>
                <a:cs typeface="DM Sans"/>
                <a:sym typeface="DM Sans"/>
              </a:rPr>
              <a:t>: Predije que era falso y </a:t>
            </a:r>
            <a:r>
              <a:rPr lang="es" sz="1350">
                <a:latin typeface="DM Sans"/>
                <a:ea typeface="DM Sans"/>
                <a:cs typeface="DM Sans"/>
                <a:sym typeface="DM Sans"/>
              </a:rPr>
              <a:t>lo era</a:t>
            </a:r>
            <a:r>
              <a:rPr i="0" lang="es" sz="1350" u="none" cap="none" strike="noStrike">
                <a:solidFill>
                  <a:srgbClr val="000000"/>
                </a:solidFill>
                <a:latin typeface="DM Sans"/>
                <a:ea typeface="DM Sans"/>
                <a:cs typeface="DM Sans"/>
                <a:sym typeface="DM Sans"/>
              </a:rPr>
              <a:t>.</a:t>
            </a:r>
            <a:endParaRPr sz="1350">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i="1" lang="es" sz="1350" u="none" cap="none" strike="noStrike">
                <a:solidFill>
                  <a:srgbClr val="000000"/>
                </a:solidFill>
                <a:latin typeface="DM Sans"/>
                <a:ea typeface="DM Sans"/>
                <a:cs typeface="DM Sans"/>
                <a:sym typeface="DM Sans"/>
              </a:rPr>
              <a:t>Falso Positivo (FP)</a:t>
            </a:r>
            <a:r>
              <a:rPr i="0" lang="es" sz="1350" u="none" cap="none" strike="noStrike">
                <a:solidFill>
                  <a:srgbClr val="000000"/>
                </a:solidFill>
                <a:latin typeface="DM Sans"/>
                <a:ea typeface="DM Sans"/>
                <a:cs typeface="DM Sans"/>
                <a:sym typeface="DM Sans"/>
              </a:rPr>
              <a:t>: Predije que era positivo pero resultó ser negativo.</a:t>
            </a:r>
            <a:endParaRPr sz="1350">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i="1" lang="es" sz="1350" u="none" cap="none" strike="noStrike">
                <a:solidFill>
                  <a:srgbClr val="000000"/>
                </a:solidFill>
                <a:latin typeface="DM Sans"/>
                <a:ea typeface="DM Sans"/>
                <a:cs typeface="DM Sans"/>
                <a:sym typeface="DM Sans"/>
              </a:rPr>
              <a:t>Falso Negativo (FN)</a:t>
            </a:r>
            <a:r>
              <a:rPr i="0" lang="es" sz="1350" u="none" cap="none" strike="noStrike">
                <a:solidFill>
                  <a:srgbClr val="000000"/>
                </a:solidFill>
                <a:latin typeface="DM Sans"/>
                <a:ea typeface="DM Sans"/>
                <a:cs typeface="DM Sans"/>
                <a:sym typeface="DM Sans"/>
              </a:rPr>
              <a:t>: Predije que era negativo pero resultó siendo positivo.</a:t>
            </a:r>
            <a:endParaRPr sz="1350">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6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t/>
            </a:r>
            <a:endParaRPr b="1" sz="1350">
              <a:latin typeface="DM Sans"/>
              <a:ea typeface="DM Sans"/>
              <a:cs typeface="DM Sans"/>
              <a:sym typeface="DM Sans"/>
            </a:endParaRPr>
          </a:p>
        </p:txBody>
      </p:sp>
      <p:sp>
        <p:nvSpPr>
          <p:cNvPr id="468" name="Google Shape;468;p75"/>
          <p:cNvSpPr txBox="1"/>
          <p:nvPr/>
        </p:nvSpPr>
        <p:spPr>
          <a:xfrm>
            <a:off x="1274200" y="4031200"/>
            <a:ext cx="7088400" cy="70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Los Verdaderos Positivos como Negativos son aciertos. Los Falsos Negativos como Positivos son errores.</a:t>
            </a:r>
            <a:endParaRPr sz="1350">
              <a:latin typeface="DM Sans"/>
              <a:ea typeface="DM Sans"/>
              <a:cs typeface="DM Sans"/>
              <a:sym typeface="DM Sans"/>
            </a:endParaRPr>
          </a:p>
        </p:txBody>
      </p:sp>
      <p:pic>
        <p:nvPicPr>
          <p:cNvPr id="469" name="Google Shape;469;p75"/>
          <p:cNvPicPr preferRelativeResize="0"/>
          <p:nvPr/>
        </p:nvPicPr>
        <p:blipFill>
          <a:blip r:embed="rId4">
            <a:alphaModFix/>
          </a:blip>
          <a:stretch>
            <a:fillRect/>
          </a:stretch>
        </p:blipFill>
        <p:spPr>
          <a:xfrm>
            <a:off x="653800" y="4097797"/>
            <a:ext cx="603500" cy="646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6"/>
          <p:cNvSpPr txBox="1"/>
          <p:nvPr/>
        </p:nvSpPr>
        <p:spPr>
          <a:xfrm rot="-5400000">
            <a:off x="372323" y="2815314"/>
            <a:ext cx="1400700" cy="842700"/>
          </a:xfrm>
          <a:prstGeom prst="rect">
            <a:avLst/>
          </a:prstGeom>
          <a:noFill/>
          <a:ln cap="flat" cmpd="sng" w="9525">
            <a:solidFill>
              <a:srgbClr val="83AEF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Medium"/>
                <a:ea typeface="DM Sans Medium"/>
                <a:cs typeface="DM Sans Medium"/>
                <a:sym typeface="DM Sans Medium"/>
              </a:rPr>
              <a:t>Clase Verdadera</a:t>
            </a:r>
            <a:endParaRPr i="0" sz="1350" u="none" cap="none" strike="noStrike">
              <a:solidFill>
                <a:srgbClr val="000000"/>
              </a:solidFill>
              <a:latin typeface="DM Sans Medium"/>
              <a:ea typeface="DM Sans Medium"/>
              <a:cs typeface="DM Sans Medium"/>
              <a:sym typeface="DM Sans Medium"/>
            </a:endParaRPr>
          </a:p>
        </p:txBody>
      </p:sp>
      <p:sp>
        <p:nvSpPr>
          <p:cNvPr id="475" name="Google Shape;475;p76"/>
          <p:cNvSpPr txBox="1"/>
          <p:nvPr/>
        </p:nvSpPr>
        <p:spPr>
          <a:xfrm>
            <a:off x="4097673" y="1824713"/>
            <a:ext cx="1845900" cy="450300"/>
          </a:xfrm>
          <a:prstGeom prst="rect">
            <a:avLst/>
          </a:prstGeom>
          <a:noFill/>
          <a:ln cap="flat" cmpd="sng" w="9525">
            <a:solidFill>
              <a:srgbClr val="83AEF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Medium"/>
                <a:ea typeface="DM Sans Medium"/>
                <a:cs typeface="DM Sans Medium"/>
                <a:sym typeface="DM Sans Medium"/>
              </a:rPr>
              <a:t>Clase Predicha</a:t>
            </a:r>
            <a:endParaRPr i="0" sz="1350" u="none" cap="none" strike="noStrike">
              <a:solidFill>
                <a:srgbClr val="000000"/>
              </a:solidFill>
              <a:latin typeface="DM Sans Medium"/>
              <a:ea typeface="DM Sans Medium"/>
              <a:cs typeface="DM Sans Medium"/>
              <a:sym typeface="DM Sans Medium"/>
            </a:endParaRPr>
          </a:p>
        </p:txBody>
      </p:sp>
      <p:graphicFrame>
        <p:nvGraphicFramePr>
          <p:cNvPr id="476" name="Google Shape;476;p76"/>
          <p:cNvGraphicFramePr/>
          <p:nvPr/>
        </p:nvGraphicFramePr>
        <p:xfrm>
          <a:off x="1599148" y="2465438"/>
          <a:ext cx="3000000" cy="3000000"/>
        </p:xfrm>
        <a:graphic>
          <a:graphicData uri="http://schemas.openxmlformats.org/drawingml/2006/table">
            <a:tbl>
              <a:tblPr>
                <a:noFill/>
                <a:tableStyleId>{C47C81FC-A63E-4A5A-B7CB-7DB18E63DDF6}</a:tableStyleId>
              </a:tblPr>
              <a:tblGrid>
                <a:gridCol w="1679150"/>
                <a:gridCol w="1742200"/>
                <a:gridCol w="15633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350" u="none" cap="none" strike="noStrike">
                        <a:latin typeface="DM Sans Medium"/>
                        <a:ea typeface="DM Sans Medium"/>
                        <a:cs typeface="DM Sans Medium"/>
                        <a:sym typeface="DM Sans Medium"/>
                      </a:endParaRPr>
                    </a:p>
                  </a:txBody>
                  <a:tcPr marT="91425" marB="91425" marR="91425" marL="91425">
                    <a:lnL cap="flat" cmpd="sng" w="9525">
                      <a:solidFill>
                        <a:srgbClr val="83AEFB"/>
                      </a:solidFill>
                      <a:prstDash val="solid"/>
                      <a:round/>
                      <a:headEnd len="sm" w="sm" type="none"/>
                      <a:tailEnd len="sm" w="sm" type="none"/>
                    </a:lnL>
                    <a:lnR cap="flat" cmpd="sng" w="9525">
                      <a:solidFill>
                        <a:srgbClr val="83AEFB"/>
                      </a:solidFill>
                      <a:prstDash val="solid"/>
                      <a:round/>
                      <a:headEnd len="sm" w="sm" type="none"/>
                      <a:tailEnd len="sm" w="sm" type="none"/>
                    </a:lnR>
                    <a:lnT cap="flat" cmpd="sng" w="9525">
                      <a:solidFill>
                        <a:srgbClr val="83AEFB"/>
                      </a:solidFill>
                      <a:prstDash val="solid"/>
                      <a:round/>
                      <a:headEnd len="sm" w="sm" type="none"/>
                      <a:tailEnd len="sm" w="sm" type="none"/>
                    </a:lnT>
                    <a:lnB cap="flat" cmpd="sng" w="9525">
                      <a:solidFill>
                        <a:srgbClr val="83AEF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350" u="none" cap="none" strike="noStrike">
                          <a:latin typeface="DM Sans Medium"/>
                          <a:ea typeface="DM Sans Medium"/>
                          <a:cs typeface="DM Sans Medium"/>
                          <a:sym typeface="DM Sans Medium"/>
                        </a:rPr>
                        <a:t>No Sobrevivieron</a:t>
                      </a:r>
                      <a:endParaRPr sz="1350" u="none" cap="none" strike="noStrike">
                        <a:latin typeface="DM Sans Medium"/>
                        <a:ea typeface="DM Sans Medium"/>
                        <a:cs typeface="DM Sans Medium"/>
                        <a:sym typeface="DM Sans Medium"/>
                      </a:endParaRPr>
                    </a:p>
                  </a:txBody>
                  <a:tcPr marT="91425" marB="91425" marR="91425" marL="91425">
                    <a:lnL cap="flat" cmpd="sng" w="9525">
                      <a:solidFill>
                        <a:srgbClr val="83AEFB"/>
                      </a:solidFill>
                      <a:prstDash val="solid"/>
                      <a:round/>
                      <a:headEnd len="sm" w="sm" type="none"/>
                      <a:tailEnd len="sm" w="sm" type="none"/>
                    </a:lnL>
                    <a:lnR cap="flat" cmpd="sng" w="9525">
                      <a:solidFill>
                        <a:srgbClr val="83AEFB"/>
                      </a:solidFill>
                      <a:prstDash val="solid"/>
                      <a:round/>
                      <a:headEnd len="sm" w="sm" type="none"/>
                      <a:tailEnd len="sm" w="sm" type="none"/>
                    </a:lnR>
                    <a:lnT cap="flat" cmpd="sng" w="9525">
                      <a:solidFill>
                        <a:srgbClr val="83AEFB"/>
                      </a:solidFill>
                      <a:prstDash val="solid"/>
                      <a:round/>
                      <a:headEnd len="sm" w="sm" type="none"/>
                      <a:tailEnd len="sm" w="sm" type="none"/>
                    </a:lnT>
                    <a:lnB cap="flat" cmpd="sng" w="9525">
                      <a:solidFill>
                        <a:srgbClr val="83AEF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350" u="none" cap="none" strike="noStrike">
                          <a:latin typeface="DM Sans Medium"/>
                          <a:ea typeface="DM Sans Medium"/>
                          <a:cs typeface="DM Sans Medium"/>
                          <a:sym typeface="DM Sans Medium"/>
                        </a:rPr>
                        <a:t>Sobrevivieron</a:t>
                      </a:r>
                      <a:endParaRPr sz="1350" u="none" cap="none" strike="noStrike">
                        <a:latin typeface="DM Sans Medium"/>
                        <a:ea typeface="DM Sans Medium"/>
                        <a:cs typeface="DM Sans Medium"/>
                        <a:sym typeface="DM Sans Medium"/>
                      </a:endParaRPr>
                    </a:p>
                  </a:txBody>
                  <a:tcPr marT="91425" marB="91425" marR="91425" marL="91425">
                    <a:lnL cap="flat" cmpd="sng" w="9525">
                      <a:solidFill>
                        <a:srgbClr val="83AEFB"/>
                      </a:solidFill>
                      <a:prstDash val="solid"/>
                      <a:round/>
                      <a:headEnd len="sm" w="sm" type="none"/>
                      <a:tailEnd len="sm" w="sm" type="none"/>
                    </a:lnL>
                    <a:lnR cap="flat" cmpd="sng" w="9525">
                      <a:solidFill>
                        <a:srgbClr val="83AEFB"/>
                      </a:solidFill>
                      <a:prstDash val="solid"/>
                      <a:round/>
                      <a:headEnd len="sm" w="sm" type="none"/>
                      <a:tailEnd len="sm" w="sm" type="none"/>
                    </a:lnR>
                    <a:lnT cap="flat" cmpd="sng" w="9525">
                      <a:solidFill>
                        <a:srgbClr val="83AEFB"/>
                      </a:solidFill>
                      <a:prstDash val="solid"/>
                      <a:round/>
                      <a:headEnd len="sm" w="sm" type="none"/>
                      <a:tailEnd len="sm" w="sm" type="none"/>
                    </a:lnT>
                    <a:lnB cap="flat" cmpd="sng" w="9525">
                      <a:solidFill>
                        <a:srgbClr val="83AEFB"/>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350" u="none" cap="none" strike="noStrike">
                          <a:latin typeface="DM Sans Medium"/>
                          <a:ea typeface="DM Sans Medium"/>
                          <a:cs typeface="DM Sans Medium"/>
                          <a:sym typeface="DM Sans Medium"/>
                        </a:rPr>
                        <a:t>No Sobrevivieron</a:t>
                      </a:r>
                      <a:endParaRPr sz="1350" u="none" cap="none" strike="noStrike">
                        <a:latin typeface="DM Sans Medium"/>
                        <a:ea typeface="DM Sans Medium"/>
                        <a:cs typeface="DM Sans Medium"/>
                        <a:sym typeface="DM Sans Medium"/>
                      </a:endParaRPr>
                    </a:p>
                  </a:txBody>
                  <a:tcPr marT="91425" marB="91425" marR="91425" marL="91425">
                    <a:lnL cap="flat" cmpd="sng" w="9525">
                      <a:solidFill>
                        <a:srgbClr val="83AEFB"/>
                      </a:solidFill>
                      <a:prstDash val="solid"/>
                      <a:round/>
                      <a:headEnd len="sm" w="sm" type="none"/>
                      <a:tailEnd len="sm" w="sm" type="none"/>
                    </a:lnL>
                    <a:lnR cap="flat" cmpd="sng" w="9525">
                      <a:solidFill>
                        <a:srgbClr val="83AEFB"/>
                      </a:solidFill>
                      <a:prstDash val="solid"/>
                      <a:round/>
                      <a:headEnd len="sm" w="sm" type="none"/>
                      <a:tailEnd len="sm" w="sm" type="none"/>
                    </a:lnR>
                    <a:lnT cap="flat" cmpd="sng" w="9525">
                      <a:solidFill>
                        <a:srgbClr val="83AEFB"/>
                      </a:solidFill>
                      <a:prstDash val="solid"/>
                      <a:round/>
                      <a:headEnd len="sm" w="sm" type="none"/>
                      <a:tailEnd len="sm" w="sm" type="none"/>
                    </a:lnT>
                    <a:lnB cap="flat" cmpd="sng" w="9525">
                      <a:solidFill>
                        <a:srgbClr val="83AEF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350" u="none" cap="none" strike="noStrike">
                          <a:latin typeface="DM Sans Medium"/>
                          <a:ea typeface="DM Sans Medium"/>
                          <a:cs typeface="DM Sans Medium"/>
                          <a:sym typeface="DM Sans Medium"/>
                        </a:rPr>
                        <a:t>513</a:t>
                      </a:r>
                      <a:endParaRPr baseline="-25000" sz="1350" u="none" cap="none" strike="noStrike">
                        <a:latin typeface="DM Sans Medium"/>
                        <a:ea typeface="DM Sans Medium"/>
                        <a:cs typeface="DM Sans Medium"/>
                        <a:sym typeface="DM Sans Medium"/>
                      </a:endParaRPr>
                    </a:p>
                  </a:txBody>
                  <a:tcPr marT="91425" marB="91425" marR="91425" marL="91425">
                    <a:lnL cap="flat" cmpd="sng" w="9525">
                      <a:solidFill>
                        <a:srgbClr val="83AEFB"/>
                      </a:solidFill>
                      <a:prstDash val="solid"/>
                      <a:round/>
                      <a:headEnd len="sm" w="sm" type="none"/>
                      <a:tailEnd len="sm" w="sm" type="none"/>
                    </a:lnL>
                    <a:lnR cap="flat" cmpd="sng" w="9525">
                      <a:solidFill>
                        <a:srgbClr val="83AEFB"/>
                      </a:solidFill>
                      <a:prstDash val="solid"/>
                      <a:round/>
                      <a:headEnd len="sm" w="sm" type="none"/>
                      <a:tailEnd len="sm" w="sm" type="none"/>
                    </a:lnR>
                    <a:lnT cap="flat" cmpd="sng" w="9525">
                      <a:solidFill>
                        <a:srgbClr val="83AEFB"/>
                      </a:solidFill>
                      <a:prstDash val="solid"/>
                      <a:round/>
                      <a:headEnd len="sm" w="sm" type="none"/>
                      <a:tailEnd len="sm" w="sm" type="none"/>
                    </a:lnT>
                    <a:lnB cap="flat" cmpd="sng" w="9525">
                      <a:solidFill>
                        <a:srgbClr val="83AEF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350">
                          <a:solidFill>
                            <a:srgbClr val="EF89D2"/>
                          </a:solidFill>
                          <a:latin typeface="DM Sans Medium"/>
                          <a:ea typeface="DM Sans Medium"/>
                          <a:cs typeface="DM Sans Medium"/>
                          <a:sym typeface="DM Sans Medium"/>
                        </a:rPr>
                        <a:t>110</a:t>
                      </a:r>
                      <a:endParaRPr sz="1350">
                        <a:solidFill>
                          <a:srgbClr val="EF89D2"/>
                        </a:solidFill>
                        <a:latin typeface="DM Sans Medium"/>
                        <a:ea typeface="DM Sans Medium"/>
                        <a:cs typeface="DM Sans Medium"/>
                        <a:sym typeface="DM Sans Medium"/>
                      </a:endParaRPr>
                    </a:p>
                  </a:txBody>
                  <a:tcPr marT="91425" marB="91425" marR="91425" marL="91425">
                    <a:lnL cap="flat" cmpd="sng" w="9525">
                      <a:solidFill>
                        <a:srgbClr val="83AEFB"/>
                      </a:solidFill>
                      <a:prstDash val="solid"/>
                      <a:round/>
                      <a:headEnd len="sm" w="sm" type="none"/>
                      <a:tailEnd len="sm" w="sm" type="none"/>
                    </a:lnL>
                    <a:lnR cap="flat" cmpd="sng" w="9525">
                      <a:solidFill>
                        <a:srgbClr val="83AEFB"/>
                      </a:solidFill>
                      <a:prstDash val="solid"/>
                      <a:round/>
                      <a:headEnd len="sm" w="sm" type="none"/>
                      <a:tailEnd len="sm" w="sm" type="none"/>
                    </a:lnR>
                    <a:lnT cap="flat" cmpd="sng" w="9525">
                      <a:solidFill>
                        <a:srgbClr val="83AEFB"/>
                      </a:solidFill>
                      <a:prstDash val="solid"/>
                      <a:round/>
                      <a:headEnd len="sm" w="sm" type="none"/>
                      <a:tailEnd len="sm" w="sm" type="none"/>
                    </a:lnT>
                    <a:lnB cap="flat" cmpd="sng" w="9525">
                      <a:solidFill>
                        <a:srgbClr val="83AEFB"/>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350" u="none" cap="none" strike="noStrike">
                          <a:latin typeface="DM Sans Medium"/>
                          <a:ea typeface="DM Sans Medium"/>
                          <a:cs typeface="DM Sans Medium"/>
                          <a:sym typeface="DM Sans Medium"/>
                        </a:rPr>
                        <a:t>Sobrevivieron</a:t>
                      </a:r>
                      <a:endParaRPr sz="1350" u="none" cap="none" strike="noStrike">
                        <a:latin typeface="DM Sans Medium"/>
                        <a:ea typeface="DM Sans Medium"/>
                        <a:cs typeface="DM Sans Medium"/>
                        <a:sym typeface="DM Sans Medium"/>
                      </a:endParaRPr>
                    </a:p>
                  </a:txBody>
                  <a:tcPr marT="91425" marB="91425" marR="91425" marL="91425">
                    <a:lnL cap="flat" cmpd="sng" w="9525">
                      <a:solidFill>
                        <a:srgbClr val="83AEFB"/>
                      </a:solidFill>
                      <a:prstDash val="solid"/>
                      <a:round/>
                      <a:headEnd len="sm" w="sm" type="none"/>
                      <a:tailEnd len="sm" w="sm" type="none"/>
                    </a:lnL>
                    <a:lnR cap="flat" cmpd="sng" w="9525">
                      <a:solidFill>
                        <a:srgbClr val="83AEFB"/>
                      </a:solidFill>
                      <a:prstDash val="solid"/>
                      <a:round/>
                      <a:headEnd len="sm" w="sm" type="none"/>
                      <a:tailEnd len="sm" w="sm" type="none"/>
                    </a:lnR>
                    <a:lnT cap="flat" cmpd="sng" w="9525">
                      <a:solidFill>
                        <a:srgbClr val="83AEFB"/>
                      </a:solidFill>
                      <a:prstDash val="solid"/>
                      <a:round/>
                      <a:headEnd len="sm" w="sm" type="none"/>
                      <a:tailEnd len="sm" w="sm" type="none"/>
                    </a:lnT>
                    <a:lnB cap="flat" cmpd="sng" w="9525">
                      <a:solidFill>
                        <a:srgbClr val="83AEF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350" u="none" cap="none" strike="noStrike">
                          <a:solidFill>
                            <a:srgbClr val="EF89D2"/>
                          </a:solidFill>
                          <a:latin typeface="DM Sans Medium"/>
                          <a:ea typeface="DM Sans Medium"/>
                          <a:cs typeface="DM Sans Medium"/>
                          <a:sym typeface="DM Sans Medium"/>
                        </a:rPr>
                        <a:t>103</a:t>
                      </a:r>
                      <a:endParaRPr baseline="-25000" sz="1350" u="none" cap="none" strike="noStrike">
                        <a:solidFill>
                          <a:srgbClr val="EF89D2"/>
                        </a:solidFill>
                        <a:latin typeface="DM Sans Medium"/>
                        <a:ea typeface="DM Sans Medium"/>
                        <a:cs typeface="DM Sans Medium"/>
                        <a:sym typeface="DM Sans Medium"/>
                      </a:endParaRPr>
                    </a:p>
                  </a:txBody>
                  <a:tcPr marT="91425" marB="91425" marR="91425" marL="91425">
                    <a:lnL cap="flat" cmpd="sng" w="9525">
                      <a:solidFill>
                        <a:srgbClr val="83AEFB"/>
                      </a:solidFill>
                      <a:prstDash val="solid"/>
                      <a:round/>
                      <a:headEnd len="sm" w="sm" type="none"/>
                      <a:tailEnd len="sm" w="sm" type="none"/>
                    </a:lnL>
                    <a:lnR cap="flat" cmpd="sng" w="9525">
                      <a:solidFill>
                        <a:srgbClr val="83AEFB"/>
                      </a:solidFill>
                      <a:prstDash val="solid"/>
                      <a:round/>
                      <a:headEnd len="sm" w="sm" type="none"/>
                      <a:tailEnd len="sm" w="sm" type="none"/>
                    </a:lnR>
                    <a:lnT cap="flat" cmpd="sng" w="9525">
                      <a:solidFill>
                        <a:srgbClr val="83AEFB"/>
                      </a:solidFill>
                      <a:prstDash val="solid"/>
                      <a:round/>
                      <a:headEnd len="sm" w="sm" type="none"/>
                      <a:tailEnd len="sm" w="sm" type="none"/>
                    </a:lnT>
                    <a:lnB cap="flat" cmpd="sng" w="9525">
                      <a:solidFill>
                        <a:srgbClr val="83AEF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350" u="none" cap="none" strike="noStrike">
                          <a:latin typeface="DM Sans Medium"/>
                          <a:ea typeface="DM Sans Medium"/>
                          <a:cs typeface="DM Sans Medium"/>
                          <a:sym typeface="DM Sans Medium"/>
                        </a:rPr>
                        <a:t>283</a:t>
                      </a:r>
                      <a:endParaRPr baseline="-25000" sz="1350" u="none" cap="none" strike="noStrike">
                        <a:latin typeface="DM Sans Medium"/>
                        <a:ea typeface="DM Sans Medium"/>
                        <a:cs typeface="DM Sans Medium"/>
                        <a:sym typeface="DM Sans Medium"/>
                      </a:endParaRPr>
                    </a:p>
                  </a:txBody>
                  <a:tcPr marT="91425" marB="91425" marR="91425" marL="91425">
                    <a:lnL cap="flat" cmpd="sng" w="9525">
                      <a:solidFill>
                        <a:srgbClr val="83AEFB"/>
                      </a:solidFill>
                      <a:prstDash val="solid"/>
                      <a:round/>
                      <a:headEnd len="sm" w="sm" type="none"/>
                      <a:tailEnd len="sm" w="sm" type="none"/>
                    </a:lnL>
                    <a:lnR cap="flat" cmpd="sng" w="9525">
                      <a:solidFill>
                        <a:srgbClr val="83AEFB"/>
                      </a:solidFill>
                      <a:prstDash val="solid"/>
                      <a:round/>
                      <a:headEnd len="sm" w="sm" type="none"/>
                      <a:tailEnd len="sm" w="sm" type="none"/>
                    </a:lnR>
                    <a:lnT cap="flat" cmpd="sng" w="9525">
                      <a:solidFill>
                        <a:srgbClr val="83AEFB"/>
                      </a:solidFill>
                      <a:prstDash val="solid"/>
                      <a:round/>
                      <a:headEnd len="sm" w="sm" type="none"/>
                      <a:tailEnd len="sm" w="sm" type="none"/>
                    </a:lnT>
                    <a:lnB cap="flat" cmpd="sng" w="9525">
                      <a:solidFill>
                        <a:srgbClr val="83AEFB"/>
                      </a:solidFill>
                      <a:prstDash val="solid"/>
                      <a:round/>
                      <a:headEnd len="sm" w="sm" type="none"/>
                      <a:tailEnd len="sm" w="sm" type="none"/>
                    </a:lnB>
                  </a:tcPr>
                </a:tc>
              </a:tr>
            </a:tbl>
          </a:graphicData>
        </a:graphic>
      </p:graphicFrame>
      <p:sp>
        <p:nvSpPr>
          <p:cNvPr id="477" name="Google Shape;477;p76"/>
          <p:cNvSpPr/>
          <p:nvPr/>
        </p:nvSpPr>
        <p:spPr>
          <a:xfrm>
            <a:off x="1310336" y="2621604"/>
            <a:ext cx="157500" cy="876300"/>
          </a:xfrm>
          <a:prstGeom prst="leftBrace">
            <a:avLst>
              <a:gd fmla="val 8333" name="adj1"/>
              <a:gd fmla="val 50000" name="adj2"/>
            </a:avLst>
          </a:prstGeom>
          <a:noFill/>
          <a:ln cap="flat" cmpd="sng" w="952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i="0" sz="1350" u="none" cap="none" strike="noStrike">
              <a:solidFill>
                <a:srgbClr val="000000"/>
              </a:solidFill>
              <a:latin typeface="DM Sans"/>
              <a:ea typeface="DM Sans"/>
              <a:cs typeface="DM Sans"/>
              <a:sym typeface="DM Sans"/>
            </a:endParaRPr>
          </a:p>
        </p:txBody>
      </p:sp>
      <p:sp>
        <p:nvSpPr>
          <p:cNvPr id="478" name="Google Shape;478;p76"/>
          <p:cNvSpPr/>
          <p:nvPr/>
        </p:nvSpPr>
        <p:spPr>
          <a:xfrm rot="5400000">
            <a:off x="4976480" y="1225661"/>
            <a:ext cx="175800" cy="2132700"/>
          </a:xfrm>
          <a:prstGeom prst="leftBrace">
            <a:avLst>
              <a:gd fmla="val 8333" name="adj1"/>
              <a:gd fmla="val 50000" name="adj2"/>
            </a:avLst>
          </a:prstGeom>
          <a:noFill/>
          <a:ln cap="flat" cmpd="sng" w="952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i="0" sz="1350" u="none" cap="none" strike="noStrike">
              <a:solidFill>
                <a:srgbClr val="000000"/>
              </a:solidFill>
              <a:latin typeface="DM Sans"/>
              <a:ea typeface="DM Sans"/>
              <a:cs typeface="DM Sans"/>
              <a:sym typeface="DM Sans"/>
            </a:endParaRPr>
          </a:p>
        </p:txBody>
      </p:sp>
      <p:sp>
        <p:nvSpPr>
          <p:cNvPr id="479" name="Google Shape;479;p76"/>
          <p:cNvSpPr txBox="1"/>
          <p:nvPr/>
        </p:nvSpPr>
        <p:spPr>
          <a:xfrm>
            <a:off x="651326" y="7251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Ejemplo Titanic</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600">
              <a:solidFill>
                <a:schemeClr val="dk1"/>
              </a:solidFill>
              <a:latin typeface="DM Sans"/>
              <a:ea typeface="DM Sans"/>
              <a:cs typeface="DM Sans"/>
              <a:sym typeface="DM Sans"/>
            </a:endParaRPr>
          </a:p>
        </p:txBody>
      </p:sp>
      <p:pic>
        <p:nvPicPr>
          <p:cNvPr id="480" name="Google Shape;480;p76"/>
          <p:cNvPicPr preferRelativeResize="0"/>
          <p:nvPr/>
        </p:nvPicPr>
        <p:blipFill>
          <a:blip r:embed="rId3">
            <a:alphaModFix/>
          </a:blip>
          <a:stretch>
            <a:fillRect/>
          </a:stretch>
        </p:blipFill>
        <p:spPr>
          <a:xfrm>
            <a:off x="7233550" y="2465450"/>
            <a:ext cx="907475" cy="907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7"/>
          <p:cNvSpPr txBox="1"/>
          <p:nvPr/>
        </p:nvSpPr>
        <p:spPr>
          <a:xfrm>
            <a:off x="1461300"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M</a:t>
            </a:r>
            <a:r>
              <a:rPr b="1" lang="es" sz="4000">
                <a:solidFill>
                  <a:schemeClr val="dk1"/>
                </a:solidFill>
                <a:latin typeface="DM Sans"/>
                <a:ea typeface="DM Sans"/>
                <a:cs typeface="DM Sans"/>
                <a:sym typeface="DM Sans"/>
              </a:rPr>
              <a:t>atriz de confusión y sus métricas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78"/>
          <p:cNvPicPr preferRelativeResize="0"/>
          <p:nvPr/>
        </p:nvPicPr>
        <p:blipFill rotWithShape="1">
          <a:blip r:embed="rId3">
            <a:alphaModFix/>
          </a:blip>
          <a:srcRect b="0" l="0" r="0" t="14192"/>
          <a:stretch/>
        </p:blipFill>
        <p:spPr>
          <a:xfrm>
            <a:off x="638413" y="1229350"/>
            <a:ext cx="7867175" cy="3767550"/>
          </a:xfrm>
          <a:prstGeom prst="rect">
            <a:avLst/>
          </a:prstGeom>
          <a:noFill/>
          <a:ln>
            <a:noFill/>
          </a:ln>
        </p:spPr>
      </p:pic>
      <p:sp>
        <p:nvSpPr>
          <p:cNvPr id="491" name="Google Shape;491;p78"/>
          <p:cNvSpPr txBox="1"/>
          <p:nvPr/>
        </p:nvSpPr>
        <p:spPr>
          <a:xfrm>
            <a:off x="534100" y="240925"/>
            <a:ext cx="82203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Métricas para evaluación de clasificadores</a:t>
            </a:r>
            <a:endParaRPr b="1" sz="36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cxnSp>
        <p:nvCxnSpPr>
          <p:cNvPr id="136" name="Google Shape;136;p34"/>
          <p:cNvCxnSpPr>
            <a:stCxn id="137" idx="2"/>
          </p:cNvCxnSpPr>
          <p:nvPr/>
        </p:nvCxnSpPr>
        <p:spPr>
          <a:xfrm flipH="1" rot="-5400000">
            <a:off x="339700" y="3532847"/>
            <a:ext cx="2626800" cy="900"/>
          </a:xfrm>
          <a:prstGeom prst="bentConnector3">
            <a:avLst>
              <a:gd fmla="val 50000" name="adj1"/>
            </a:avLst>
          </a:prstGeom>
          <a:noFill/>
          <a:ln>
            <a:noFill/>
          </a:ln>
        </p:spPr>
      </p:cxnSp>
      <p:sp>
        <p:nvSpPr>
          <p:cNvPr id="138" name="Google Shape;138;p34"/>
          <p:cNvSpPr/>
          <p:nvPr/>
        </p:nvSpPr>
        <p:spPr>
          <a:xfrm>
            <a:off x="3726300" y="730425"/>
            <a:ext cx="1691400" cy="6399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chemeClr val="dk1"/>
              </a:buClr>
              <a:buSzPts val="1100"/>
              <a:buFont typeface="Arial"/>
              <a:buNone/>
            </a:pPr>
            <a:r>
              <a:rPr lang="es" sz="1100">
                <a:solidFill>
                  <a:srgbClr val="FFFFFF"/>
                </a:solidFill>
                <a:latin typeface="DM Sans"/>
                <a:ea typeface="DM Sans"/>
                <a:cs typeface="DM Sans"/>
                <a:sym typeface="DM Sans"/>
              </a:rPr>
              <a:t>Algoritmos y Validación de Modelos de Machine Learning</a:t>
            </a:r>
            <a:endParaRPr sz="1100">
              <a:solidFill>
                <a:srgbClr val="FFFFFF"/>
              </a:solidFill>
              <a:latin typeface="DM Sans"/>
              <a:ea typeface="DM Sans"/>
              <a:cs typeface="DM Sans"/>
              <a:sym typeface="DM Sans"/>
            </a:endParaRPr>
          </a:p>
        </p:txBody>
      </p:sp>
      <p:sp>
        <p:nvSpPr>
          <p:cNvPr id="137" name="Google Shape;137;p34"/>
          <p:cNvSpPr/>
          <p:nvPr/>
        </p:nvSpPr>
        <p:spPr>
          <a:xfrm>
            <a:off x="1037950" y="1617497"/>
            <a:ext cx="12294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chemeClr val="dk1"/>
              </a:buClr>
              <a:buSzPts val="1100"/>
              <a:buFont typeface="Arial"/>
              <a:buNone/>
            </a:pPr>
            <a:r>
              <a:rPr lang="es" sz="1100">
                <a:solidFill>
                  <a:srgbClr val="FFFFFF"/>
                </a:solidFill>
                <a:latin typeface="DM Sans"/>
                <a:ea typeface="DM Sans"/>
                <a:cs typeface="DM Sans"/>
                <a:sym typeface="DM Sans"/>
              </a:rPr>
              <a:t>Conceptos básicos</a:t>
            </a:r>
            <a:endParaRPr sz="1100">
              <a:solidFill>
                <a:srgbClr val="FFFFFF"/>
              </a:solidFill>
              <a:latin typeface="DM Sans"/>
              <a:ea typeface="DM Sans"/>
              <a:cs typeface="DM Sans"/>
              <a:sym typeface="DM Sans"/>
            </a:endParaRPr>
          </a:p>
        </p:txBody>
      </p:sp>
      <p:cxnSp>
        <p:nvCxnSpPr>
          <p:cNvPr id="139" name="Google Shape;139;p34"/>
          <p:cNvCxnSpPr>
            <a:stCxn id="138" idx="2"/>
            <a:endCxn id="137" idx="0"/>
          </p:cNvCxnSpPr>
          <p:nvPr/>
        </p:nvCxnSpPr>
        <p:spPr>
          <a:xfrm rot="5400000">
            <a:off x="2988750" y="34275"/>
            <a:ext cx="247200" cy="2919300"/>
          </a:xfrm>
          <a:prstGeom prst="bentConnector3">
            <a:avLst>
              <a:gd fmla="val 49994" name="adj1"/>
            </a:avLst>
          </a:prstGeom>
          <a:noFill/>
          <a:ln cap="flat" cmpd="sng" w="9525">
            <a:solidFill>
              <a:srgbClr val="CCCCCC"/>
            </a:solidFill>
            <a:prstDash val="solid"/>
            <a:round/>
            <a:headEnd len="med" w="med" type="none"/>
            <a:tailEnd len="med" w="med" type="oval"/>
          </a:ln>
        </p:spPr>
      </p:cxnSp>
      <p:sp>
        <p:nvSpPr>
          <p:cNvPr id="140" name="Google Shape;140;p34"/>
          <p:cNvSpPr/>
          <p:nvPr/>
        </p:nvSpPr>
        <p:spPr>
          <a:xfrm>
            <a:off x="1056545" y="3769625"/>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Objetivo</a:t>
            </a:r>
            <a:endParaRPr sz="1200">
              <a:solidFill>
                <a:srgbClr val="222222"/>
              </a:solidFill>
              <a:latin typeface="DM Sans"/>
              <a:ea typeface="DM Sans"/>
              <a:cs typeface="DM Sans"/>
              <a:sym typeface="DM Sans"/>
            </a:endParaRPr>
          </a:p>
        </p:txBody>
      </p:sp>
      <p:sp>
        <p:nvSpPr>
          <p:cNvPr id="141" name="Google Shape;141;p34"/>
          <p:cNvSpPr/>
          <p:nvPr/>
        </p:nvSpPr>
        <p:spPr>
          <a:xfrm>
            <a:off x="1056545" y="4234025"/>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Ingeniería de Factores</a:t>
            </a:r>
            <a:endParaRPr sz="1200">
              <a:solidFill>
                <a:srgbClr val="222222"/>
              </a:solidFill>
              <a:latin typeface="DM Sans"/>
              <a:ea typeface="DM Sans"/>
              <a:cs typeface="DM Sans"/>
              <a:sym typeface="DM Sans"/>
            </a:endParaRPr>
          </a:p>
        </p:txBody>
      </p:sp>
      <p:sp>
        <p:nvSpPr>
          <p:cNvPr id="142" name="Google Shape;142;p34"/>
          <p:cNvSpPr/>
          <p:nvPr/>
        </p:nvSpPr>
        <p:spPr>
          <a:xfrm>
            <a:off x="1056545" y="4698425"/>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Outliers</a:t>
            </a:r>
            <a:endParaRPr sz="1200">
              <a:solidFill>
                <a:srgbClr val="222222"/>
              </a:solidFill>
              <a:latin typeface="DM Sans"/>
              <a:ea typeface="DM Sans"/>
              <a:cs typeface="DM Sans"/>
              <a:sym typeface="DM Sans"/>
            </a:endParaRPr>
          </a:p>
        </p:txBody>
      </p:sp>
      <p:sp>
        <p:nvSpPr>
          <p:cNvPr id="143" name="Google Shape;143;p34"/>
          <p:cNvSpPr/>
          <p:nvPr/>
        </p:nvSpPr>
        <p:spPr>
          <a:xfrm>
            <a:off x="675545" y="5696225"/>
            <a:ext cx="1192200" cy="3312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Helvetica Neue Light"/>
                <a:ea typeface="Helvetica Neue Light"/>
                <a:cs typeface="Helvetica Neue Light"/>
                <a:sym typeface="Helvetica Neue Light"/>
              </a:rPr>
              <a:t>Deploy</a:t>
            </a:r>
            <a:endParaRPr sz="1200">
              <a:solidFill>
                <a:srgbClr val="222222"/>
              </a:solidFill>
              <a:latin typeface="Helvetica Neue Light"/>
              <a:ea typeface="Helvetica Neue Light"/>
              <a:cs typeface="Helvetica Neue Light"/>
              <a:sym typeface="Helvetica Neue Light"/>
            </a:endParaRPr>
          </a:p>
        </p:txBody>
      </p:sp>
      <p:sp>
        <p:nvSpPr>
          <p:cNvPr id="144" name="Google Shape;144;p34"/>
          <p:cNvSpPr/>
          <p:nvPr/>
        </p:nvSpPr>
        <p:spPr>
          <a:xfrm>
            <a:off x="1057220" y="2358638"/>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Dataset</a:t>
            </a:r>
            <a:endParaRPr sz="1200">
              <a:solidFill>
                <a:srgbClr val="222222"/>
              </a:solidFill>
              <a:latin typeface="DM Sans"/>
              <a:ea typeface="DM Sans"/>
              <a:cs typeface="DM Sans"/>
              <a:sym typeface="DM Sans"/>
            </a:endParaRPr>
          </a:p>
        </p:txBody>
      </p:sp>
      <p:sp>
        <p:nvSpPr>
          <p:cNvPr id="145" name="Google Shape;145;p34"/>
          <p:cNvSpPr/>
          <p:nvPr/>
        </p:nvSpPr>
        <p:spPr>
          <a:xfrm>
            <a:off x="1057220" y="2823038"/>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Registro</a:t>
            </a:r>
            <a:endParaRPr sz="1200">
              <a:solidFill>
                <a:srgbClr val="222222"/>
              </a:solidFill>
              <a:latin typeface="DM Sans"/>
              <a:ea typeface="DM Sans"/>
              <a:cs typeface="DM Sans"/>
              <a:sym typeface="DM Sans"/>
            </a:endParaRPr>
          </a:p>
        </p:txBody>
      </p:sp>
      <p:sp>
        <p:nvSpPr>
          <p:cNvPr id="146" name="Google Shape;146;p34"/>
          <p:cNvSpPr/>
          <p:nvPr/>
        </p:nvSpPr>
        <p:spPr>
          <a:xfrm>
            <a:off x="1057220" y="3287438"/>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Atributo</a:t>
            </a:r>
            <a:endParaRPr sz="1200">
              <a:solidFill>
                <a:srgbClr val="222222"/>
              </a:solidFill>
              <a:latin typeface="DM Sans"/>
              <a:ea typeface="DM Sans"/>
              <a:cs typeface="DM Sans"/>
              <a:sym typeface="DM Sans"/>
            </a:endParaRPr>
          </a:p>
        </p:txBody>
      </p:sp>
      <p:sp>
        <p:nvSpPr>
          <p:cNvPr id="147" name="Google Shape;147;p34"/>
          <p:cNvSpPr/>
          <p:nvPr/>
        </p:nvSpPr>
        <p:spPr>
          <a:xfrm>
            <a:off x="2978242" y="1617522"/>
            <a:ext cx="12294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None/>
            </a:pPr>
            <a:r>
              <a:rPr lang="es" sz="1100">
                <a:solidFill>
                  <a:srgbClr val="FFFFFF"/>
                </a:solidFill>
                <a:latin typeface="DM Sans"/>
                <a:ea typeface="DM Sans"/>
                <a:cs typeface="DM Sans"/>
                <a:sym typeface="DM Sans"/>
              </a:rPr>
              <a:t>Aprendizaje y Validación</a:t>
            </a:r>
            <a:endParaRPr sz="1100">
              <a:solidFill>
                <a:srgbClr val="FFFFFF"/>
              </a:solidFill>
              <a:latin typeface="DM Sans"/>
              <a:ea typeface="DM Sans"/>
              <a:cs typeface="DM Sans"/>
              <a:sym typeface="DM Sans"/>
            </a:endParaRPr>
          </a:p>
        </p:txBody>
      </p:sp>
      <p:sp>
        <p:nvSpPr>
          <p:cNvPr id="148" name="Google Shape;148;p34"/>
          <p:cNvSpPr/>
          <p:nvPr/>
        </p:nvSpPr>
        <p:spPr>
          <a:xfrm>
            <a:off x="2991783" y="2345013"/>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Overfitting</a:t>
            </a:r>
            <a:endParaRPr sz="1200">
              <a:solidFill>
                <a:srgbClr val="222222"/>
              </a:solidFill>
              <a:latin typeface="DM Sans"/>
              <a:ea typeface="DM Sans"/>
              <a:cs typeface="DM Sans"/>
              <a:sym typeface="DM Sans"/>
            </a:endParaRPr>
          </a:p>
        </p:txBody>
      </p:sp>
      <p:sp>
        <p:nvSpPr>
          <p:cNvPr id="149" name="Google Shape;149;p34"/>
          <p:cNvSpPr/>
          <p:nvPr/>
        </p:nvSpPr>
        <p:spPr>
          <a:xfrm>
            <a:off x="2991783" y="2809413"/>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Underfitting</a:t>
            </a:r>
            <a:endParaRPr sz="1200">
              <a:solidFill>
                <a:srgbClr val="222222"/>
              </a:solidFill>
              <a:latin typeface="DM Sans"/>
              <a:ea typeface="DM Sans"/>
              <a:cs typeface="DM Sans"/>
              <a:sym typeface="DM Sans"/>
            </a:endParaRPr>
          </a:p>
        </p:txBody>
      </p:sp>
      <p:sp>
        <p:nvSpPr>
          <p:cNvPr id="150" name="Google Shape;150;p34"/>
          <p:cNvSpPr/>
          <p:nvPr/>
        </p:nvSpPr>
        <p:spPr>
          <a:xfrm>
            <a:off x="4918533" y="1617522"/>
            <a:ext cx="12294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None/>
            </a:pPr>
            <a:r>
              <a:rPr lang="es" sz="1100">
                <a:solidFill>
                  <a:srgbClr val="FFFFFF"/>
                </a:solidFill>
                <a:latin typeface="DM Sans"/>
                <a:ea typeface="DM Sans"/>
                <a:cs typeface="DM Sans"/>
                <a:sym typeface="DM Sans"/>
              </a:rPr>
              <a:t>Aprendizaje y Validación</a:t>
            </a:r>
            <a:endParaRPr sz="1100">
              <a:solidFill>
                <a:srgbClr val="FFFFFF"/>
              </a:solidFill>
              <a:latin typeface="DM Sans"/>
              <a:ea typeface="DM Sans"/>
              <a:cs typeface="DM Sans"/>
              <a:sym typeface="DM Sans"/>
            </a:endParaRPr>
          </a:p>
        </p:txBody>
      </p:sp>
      <p:cxnSp>
        <p:nvCxnSpPr>
          <p:cNvPr id="151" name="Google Shape;151;p34"/>
          <p:cNvCxnSpPr>
            <a:stCxn id="150" idx="0"/>
            <a:endCxn id="138" idx="2"/>
          </p:cNvCxnSpPr>
          <p:nvPr/>
        </p:nvCxnSpPr>
        <p:spPr>
          <a:xfrm flipH="1" rot="5400000">
            <a:off x="4929033" y="1013322"/>
            <a:ext cx="247200" cy="961200"/>
          </a:xfrm>
          <a:prstGeom prst="bentConnector3">
            <a:avLst>
              <a:gd fmla="val 49999" name="adj1"/>
            </a:avLst>
          </a:prstGeom>
          <a:noFill/>
          <a:ln cap="flat" cmpd="sng" w="9525">
            <a:solidFill>
              <a:srgbClr val="CCCCCC"/>
            </a:solidFill>
            <a:prstDash val="solid"/>
            <a:round/>
            <a:headEnd len="med" w="med" type="none"/>
            <a:tailEnd len="med" w="med" type="oval"/>
          </a:ln>
        </p:spPr>
      </p:cxnSp>
      <p:sp>
        <p:nvSpPr>
          <p:cNvPr id="152" name="Google Shape;152;p34"/>
          <p:cNvSpPr/>
          <p:nvPr/>
        </p:nvSpPr>
        <p:spPr>
          <a:xfrm>
            <a:off x="5177370" y="3790100"/>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Sensibilidad</a:t>
            </a:r>
            <a:endParaRPr sz="1200">
              <a:solidFill>
                <a:srgbClr val="222222"/>
              </a:solidFill>
              <a:latin typeface="DM Sans"/>
              <a:ea typeface="DM Sans"/>
              <a:cs typeface="DM Sans"/>
              <a:sym typeface="DM Sans"/>
            </a:endParaRPr>
          </a:p>
        </p:txBody>
      </p:sp>
      <p:sp>
        <p:nvSpPr>
          <p:cNvPr id="153" name="Google Shape;153;p34"/>
          <p:cNvSpPr/>
          <p:nvPr/>
        </p:nvSpPr>
        <p:spPr>
          <a:xfrm>
            <a:off x="5177370" y="4254500"/>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Especificidad</a:t>
            </a:r>
            <a:endParaRPr sz="1200">
              <a:solidFill>
                <a:srgbClr val="222222"/>
              </a:solidFill>
              <a:latin typeface="DM Sans"/>
              <a:ea typeface="DM Sans"/>
              <a:cs typeface="DM Sans"/>
              <a:sym typeface="DM Sans"/>
            </a:endParaRPr>
          </a:p>
        </p:txBody>
      </p:sp>
      <p:sp>
        <p:nvSpPr>
          <p:cNvPr id="154" name="Google Shape;154;p34"/>
          <p:cNvSpPr/>
          <p:nvPr/>
        </p:nvSpPr>
        <p:spPr>
          <a:xfrm>
            <a:off x="5177370" y="4718900"/>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F1 - Score</a:t>
            </a:r>
            <a:endParaRPr sz="1200">
              <a:solidFill>
                <a:srgbClr val="222222"/>
              </a:solidFill>
              <a:latin typeface="DM Sans"/>
              <a:ea typeface="DM Sans"/>
              <a:cs typeface="DM Sans"/>
              <a:sym typeface="DM Sans"/>
            </a:endParaRPr>
          </a:p>
        </p:txBody>
      </p:sp>
      <p:sp>
        <p:nvSpPr>
          <p:cNvPr id="155" name="Google Shape;155;p34"/>
          <p:cNvSpPr/>
          <p:nvPr/>
        </p:nvSpPr>
        <p:spPr>
          <a:xfrm>
            <a:off x="4912595" y="2366113"/>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Matriz de confusión</a:t>
            </a:r>
            <a:endParaRPr sz="1200">
              <a:solidFill>
                <a:srgbClr val="222222"/>
              </a:solidFill>
              <a:latin typeface="DM Sans"/>
              <a:ea typeface="DM Sans"/>
              <a:cs typeface="DM Sans"/>
              <a:sym typeface="DM Sans"/>
            </a:endParaRPr>
          </a:p>
        </p:txBody>
      </p:sp>
      <p:sp>
        <p:nvSpPr>
          <p:cNvPr id="156" name="Google Shape;156;p34"/>
          <p:cNvSpPr/>
          <p:nvPr/>
        </p:nvSpPr>
        <p:spPr>
          <a:xfrm>
            <a:off x="5178045" y="2843513"/>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Exactitud</a:t>
            </a:r>
            <a:endParaRPr sz="1200">
              <a:solidFill>
                <a:srgbClr val="222222"/>
              </a:solidFill>
              <a:latin typeface="DM Sans"/>
              <a:ea typeface="DM Sans"/>
              <a:cs typeface="DM Sans"/>
              <a:sym typeface="DM Sans"/>
            </a:endParaRPr>
          </a:p>
        </p:txBody>
      </p:sp>
      <p:sp>
        <p:nvSpPr>
          <p:cNvPr id="157" name="Google Shape;157;p34"/>
          <p:cNvSpPr/>
          <p:nvPr/>
        </p:nvSpPr>
        <p:spPr>
          <a:xfrm>
            <a:off x="5178045" y="3307913"/>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Precisión</a:t>
            </a:r>
            <a:endParaRPr sz="1200">
              <a:solidFill>
                <a:srgbClr val="222222"/>
              </a:solidFill>
              <a:latin typeface="DM Sans"/>
              <a:ea typeface="DM Sans"/>
              <a:cs typeface="DM Sans"/>
              <a:sym typeface="DM Sans"/>
            </a:endParaRPr>
          </a:p>
        </p:txBody>
      </p:sp>
      <p:sp>
        <p:nvSpPr>
          <p:cNvPr id="158" name="Google Shape;158;p34"/>
          <p:cNvSpPr/>
          <p:nvPr/>
        </p:nvSpPr>
        <p:spPr>
          <a:xfrm>
            <a:off x="6858825" y="1617522"/>
            <a:ext cx="12294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None/>
            </a:pPr>
            <a:r>
              <a:rPr lang="es" sz="1100">
                <a:solidFill>
                  <a:srgbClr val="FFFFFF"/>
                </a:solidFill>
                <a:latin typeface="DM Sans"/>
                <a:ea typeface="DM Sans"/>
                <a:cs typeface="DM Sans"/>
                <a:sym typeface="DM Sans"/>
              </a:rPr>
              <a:t>Métricas y modelos de regresión</a:t>
            </a:r>
            <a:endParaRPr sz="1100">
              <a:solidFill>
                <a:srgbClr val="FFFFFF"/>
              </a:solidFill>
              <a:latin typeface="DM Sans"/>
              <a:ea typeface="DM Sans"/>
              <a:cs typeface="DM Sans"/>
              <a:sym typeface="DM Sans"/>
            </a:endParaRPr>
          </a:p>
        </p:txBody>
      </p:sp>
      <p:cxnSp>
        <p:nvCxnSpPr>
          <p:cNvPr id="159" name="Google Shape;159;p34"/>
          <p:cNvCxnSpPr>
            <a:stCxn id="138" idx="2"/>
            <a:endCxn id="158" idx="0"/>
          </p:cNvCxnSpPr>
          <p:nvPr/>
        </p:nvCxnSpPr>
        <p:spPr>
          <a:xfrm flipH="1" rot="-5400000">
            <a:off x="5899200" y="43125"/>
            <a:ext cx="247200" cy="2901600"/>
          </a:xfrm>
          <a:prstGeom prst="bentConnector3">
            <a:avLst>
              <a:gd fmla="val 49999" name="adj1"/>
            </a:avLst>
          </a:prstGeom>
          <a:noFill/>
          <a:ln cap="flat" cmpd="sng" w="9525">
            <a:solidFill>
              <a:srgbClr val="CCCCCC"/>
            </a:solidFill>
            <a:prstDash val="solid"/>
            <a:round/>
            <a:headEnd len="med" w="med" type="none"/>
            <a:tailEnd len="med" w="med" type="oval"/>
          </a:ln>
        </p:spPr>
      </p:cxnSp>
      <p:cxnSp>
        <p:nvCxnSpPr>
          <p:cNvPr id="160" name="Google Shape;160;p34"/>
          <p:cNvCxnSpPr>
            <a:stCxn id="138" idx="2"/>
            <a:endCxn id="147" idx="0"/>
          </p:cNvCxnSpPr>
          <p:nvPr/>
        </p:nvCxnSpPr>
        <p:spPr>
          <a:xfrm rot="5400000">
            <a:off x="3958800" y="1004325"/>
            <a:ext cx="247200" cy="979200"/>
          </a:xfrm>
          <a:prstGeom prst="bentConnector3">
            <a:avLst>
              <a:gd fmla="val 49999" name="adj1"/>
            </a:avLst>
          </a:prstGeom>
          <a:noFill/>
          <a:ln cap="flat" cmpd="sng" w="9525">
            <a:solidFill>
              <a:srgbClr val="CCCCCC"/>
            </a:solidFill>
            <a:prstDash val="solid"/>
            <a:round/>
            <a:headEnd len="med" w="med" type="none"/>
            <a:tailEnd len="med" w="med" type="oval"/>
          </a:ln>
        </p:spPr>
      </p:cxnSp>
      <p:cxnSp>
        <p:nvCxnSpPr>
          <p:cNvPr id="161" name="Google Shape;161;p34"/>
          <p:cNvCxnSpPr>
            <a:stCxn id="155" idx="1"/>
            <a:endCxn id="156" idx="1"/>
          </p:cNvCxnSpPr>
          <p:nvPr/>
        </p:nvCxnSpPr>
        <p:spPr>
          <a:xfrm>
            <a:off x="4912595" y="2531713"/>
            <a:ext cx="265500" cy="477300"/>
          </a:xfrm>
          <a:prstGeom prst="bentConnector3">
            <a:avLst>
              <a:gd fmla="val -89689" name="adj1"/>
            </a:avLst>
          </a:prstGeom>
          <a:noFill/>
          <a:ln>
            <a:noFill/>
          </a:ln>
        </p:spPr>
      </p:cxnSp>
      <p:cxnSp>
        <p:nvCxnSpPr>
          <p:cNvPr id="162" name="Google Shape;162;p34"/>
          <p:cNvCxnSpPr>
            <a:stCxn id="155" idx="1"/>
            <a:endCxn id="157" idx="1"/>
          </p:cNvCxnSpPr>
          <p:nvPr/>
        </p:nvCxnSpPr>
        <p:spPr>
          <a:xfrm>
            <a:off x="4912595" y="2531713"/>
            <a:ext cx="265500" cy="941700"/>
          </a:xfrm>
          <a:prstGeom prst="bentConnector3">
            <a:avLst>
              <a:gd fmla="val -89689" name="adj1"/>
            </a:avLst>
          </a:prstGeom>
          <a:noFill/>
          <a:ln>
            <a:noFill/>
          </a:ln>
        </p:spPr>
      </p:cxnSp>
      <p:cxnSp>
        <p:nvCxnSpPr>
          <p:cNvPr id="163" name="Google Shape;163;p34"/>
          <p:cNvCxnSpPr>
            <a:stCxn id="155" idx="1"/>
            <a:endCxn id="152" idx="1"/>
          </p:cNvCxnSpPr>
          <p:nvPr/>
        </p:nvCxnSpPr>
        <p:spPr>
          <a:xfrm>
            <a:off x="4912595" y="2531713"/>
            <a:ext cx="264900" cy="1424100"/>
          </a:xfrm>
          <a:prstGeom prst="bentConnector3">
            <a:avLst>
              <a:gd fmla="val -89892" name="adj1"/>
            </a:avLst>
          </a:prstGeom>
          <a:noFill/>
          <a:ln>
            <a:noFill/>
          </a:ln>
        </p:spPr>
      </p:cxnSp>
      <p:cxnSp>
        <p:nvCxnSpPr>
          <p:cNvPr id="164" name="Google Shape;164;p34"/>
          <p:cNvCxnSpPr>
            <a:stCxn id="155" idx="1"/>
            <a:endCxn id="153" idx="1"/>
          </p:cNvCxnSpPr>
          <p:nvPr/>
        </p:nvCxnSpPr>
        <p:spPr>
          <a:xfrm>
            <a:off x="4912595" y="2531713"/>
            <a:ext cx="264900" cy="1888500"/>
          </a:xfrm>
          <a:prstGeom prst="bentConnector3">
            <a:avLst>
              <a:gd fmla="val -89892" name="adj1"/>
            </a:avLst>
          </a:prstGeom>
          <a:noFill/>
          <a:ln>
            <a:noFill/>
          </a:ln>
        </p:spPr>
      </p:cxnSp>
      <p:cxnSp>
        <p:nvCxnSpPr>
          <p:cNvPr id="165" name="Google Shape;165;p34"/>
          <p:cNvCxnSpPr>
            <a:stCxn id="155" idx="1"/>
            <a:endCxn id="154" idx="1"/>
          </p:cNvCxnSpPr>
          <p:nvPr/>
        </p:nvCxnSpPr>
        <p:spPr>
          <a:xfrm>
            <a:off x="4912595" y="2531713"/>
            <a:ext cx="264900" cy="2352900"/>
          </a:xfrm>
          <a:prstGeom prst="bentConnector3">
            <a:avLst>
              <a:gd fmla="val -89892" name="adj1"/>
            </a:avLst>
          </a:prstGeom>
          <a:noFill/>
          <a:ln>
            <a:noFill/>
          </a:ln>
        </p:spPr>
      </p:cxnSp>
      <p:sp>
        <p:nvSpPr>
          <p:cNvPr id="166" name="Google Shape;166;p34"/>
          <p:cNvSpPr/>
          <p:nvPr/>
        </p:nvSpPr>
        <p:spPr>
          <a:xfrm>
            <a:off x="6877083" y="3312725"/>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R2</a:t>
            </a:r>
            <a:endParaRPr sz="1200">
              <a:solidFill>
                <a:srgbClr val="222222"/>
              </a:solidFill>
              <a:latin typeface="DM Sans"/>
              <a:ea typeface="DM Sans"/>
              <a:cs typeface="DM Sans"/>
              <a:sym typeface="DM Sans"/>
            </a:endParaRPr>
          </a:p>
        </p:txBody>
      </p:sp>
      <p:sp>
        <p:nvSpPr>
          <p:cNvPr id="167" name="Google Shape;167;p34"/>
          <p:cNvSpPr/>
          <p:nvPr/>
        </p:nvSpPr>
        <p:spPr>
          <a:xfrm>
            <a:off x="6877758" y="2366138"/>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RMSE</a:t>
            </a:r>
            <a:endParaRPr sz="1200">
              <a:solidFill>
                <a:srgbClr val="222222"/>
              </a:solidFill>
              <a:latin typeface="DM Sans"/>
              <a:ea typeface="DM Sans"/>
              <a:cs typeface="DM Sans"/>
              <a:sym typeface="DM Sans"/>
            </a:endParaRPr>
          </a:p>
        </p:txBody>
      </p:sp>
      <p:sp>
        <p:nvSpPr>
          <p:cNvPr id="168" name="Google Shape;168;p34"/>
          <p:cNvSpPr/>
          <p:nvPr/>
        </p:nvSpPr>
        <p:spPr>
          <a:xfrm>
            <a:off x="6877758" y="2830538"/>
            <a:ext cx="1192200" cy="331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DM Sans"/>
                <a:ea typeface="DM Sans"/>
                <a:cs typeface="DM Sans"/>
                <a:sym typeface="DM Sans"/>
              </a:rPr>
              <a:t>MAE</a:t>
            </a:r>
            <a:endParaRPr sz="1200">
              <a:solidFill>
                <a:srgbClr val="222222"/>
              </a:solidFill>
              <a:latin typeface="DM Sans"/>
              <a:ea typeface="DM Sans"/>
              <a:cs typeface="DM Sans"/>
              <a:sym typeface="DM Sans"/>
            </a:endParaRPr>
          </a:p>
        </p:txBody>
      </p:sp>
      <p:cxnSp>
        <p:nvCxnSpPr>
          <p:cNvPr id="169" name="Google Shape;169;p34"/>
          <p:cNvCxnSpPr>
            <a:endCxn id="149" idx="2"/>
          </p:cNvCxnSpPr>
          <p:nvPr/>
        </p:nvCxnSpPr>
        <p:spPr>
          <a:xfrm flipH="1" rot="-5400000">
            <a:off x="3123633" y="2676363"/>
            <a:ext cx="920700" cy="7800"/>
          </a:xfrm>
          <a:prstGeom prst="bentConnector5">
            <a:avLst>
              <a:gd fmla="val 32014" name="adj1"/>
              <a:gd fmla="val 243810" name="adj2"/>
              <a:gd fmla="val 94370" name="adj3"/>
            </a:avLst>
          </a:prstGeom>
          <a:noFill/>
          <a:ln>
            <a:noFill/>
          </a:ln>
        </p:spPr>
      </p:cxnSp>
      <p:cxnSp>
        <p:nvCxnSpPr>
          <p:cNvPr id="170" name="Google Shape;170;p34"/>
          <p:cNvCxnSpPr/>
          <p:nvPr/>
        </p:nvCxnSpPr>
        <p:spPr>
          <a:xfrm flipH="1" rot="5400000">
            <a:off x="5406645" y="2332988"/>
            <a:ext cx="229500" cy="33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71" name="Google Shape;171;p34"/>
          <p:cNvCxnSpPr>
            <a:stCxn id="158" idx="2"/>
            <a:endCxn id="166" idx="0"/>
          </p:cNvCxnSpPr>
          <p:nvPr/>
        </p:nvCxnSpPr>
        <p:spPr>
          <a:xfrm flipH="1" rot="-5400000">
            <a:off x="6927375" y="2766072"/>
            <a:ext cx="1092900" cy="600"/>
          </a:xfrm>
          <a:prstGeom prst="bentConnector3">
            <a:avLst>
              <a:gd fmla="val 49996" name="adj1"/>
            </a:avLst>
          </a:prstGeom>
          <a:noFill/>
          <a:ln>
            <a:noFill/>
          </a:ln>
        </p:spPr>
      </p:cxnSp>
      <p:sp>
        <p:nvSpPr>
          <p:cNvPr id="172" name="Google Shape;172;p34"/>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4"/>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74" name="Google Shape;174;p34"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9"/>
          <p:cNvSpPr/>
          <p:nvPr/>
        </p:nvSpPr>
        <p:spPr>
          <a:xfrm>
            <a:off x="3250475" y="1452650"/>
            <a:ext cx="2808300" cy="615300"/>
          </a:xfrm>
          <a:prstGeom prst="roundRect">
            <a:avLst>
              <a:gd fmla="val 16667" name="adj"/>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100">
                <a:latin typeface="DM Sans"/>
                <a:ea typeface="DM Sans"/>
                <a:cs typeface="DM Sans"/>
                <a:sym typeface="DM Sans"/>
              </a:rPr>
              <a:t>MÉTRICAS</a:t>
            </a:r>
            <a:endParaRPr b="1" sz="2100">
              <a:latin typeface="DM Sans"/>
              <a:ea typeface="DM Sans"/>
              <a:cs typeface="DM Sans"/>
              <a:sym typeface="DM Sans"/>
            </a:endParaRPr>
          </a:p>
        </p:txBody>
      </p:sp>
      <p:sp>
        <p:nvSpPr>
          <p:cNvPr id="497" name="Google Shape;497;p79"/>
          <p:cNvSpPr/>
          <p:nvPr/>
        </p:nvSpPr>
        <p:spPr>
          <a:xfrm>
            <a:off x="386650" y="330895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Exactitud</a:t>
            </a:r>
            <a:endParaRPr>
              <a:latin typeface="DM Sans"/>
              <a:ea typeface="DM Sans"/>
              <a:cs typeface="DM Sans"/>
              <a:sym typeface="DM Sans"/>
            </a:endParaRPr>
          </a:p>
        </p:txBody>
      </p:sp>
      <p:sp>
        <p:nvSpPr>
          <p:cNvPr id="498" name="Google Shape;498;p79"/>
          <p:cNvSpPr/>
          <p:nvPr/>
        </p:nvSpPr>
        <p:spPr>
          <a:xfrm>
            <a:off x="2195088" y="330895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Precisión</a:t>
            </a:r>
            <a:endParaRPr>
              <a:latin typeface="DM Sans"/>
              <a:ea typeface="DM Sans"/>
              <a:cs typeface="DM Sans"/>
              <a:sym typeface="DM Sans"/>
            </a:endParaRPr>
          </a:p>
        </p:txBody>
      </p:sp>
      <p:sp>
        <p:nvSpPr>
          <p:cNvPr id="499" name="Google Shape;499;p79"/>
          <p:cNvSpPr/>
          <p:nvPr/>
        </p:nvSpPr>
        <p:spPr>
          <a:xfrm>
            <a:off x="3978129" y="330895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Sensibilidad</a:t>
            </a:r>
            <a:endParaRPr>
              <a:latin typeface="DM Sans"/>
              <a:ea typeface="DM Sans"/>
              <a:cs typeface="DM Sans"/>
              <a:sym typeface="DM Sans"/>
            </a:endParaRPr>
          </a:p>
        </p:txBody>
      </p:sp>
      <p:sp>
        <p:nvSpPr>
          <p:cNvPr id="500" name="Google Shape;500;p79"/>
          <p:cNvSpPr/>
          <p:nvPr/>
        </p:nvSpPr>
        <p:spPr>
          <a:xfrm>
            <a:off x="5761161" y="330895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Especificidad</a:t>
            </a:r>
            <a:endParaRPr>
              <a:latin typeface="DM Sans"/>
              <a:ea typeface="DM Sans"/>
              <a:cs typeface="DM Sans"/>
              <a:sym typeface="DM Sans"/>
            </a:endParaRPr>
          </a:p>
        </p:txBody>
      </p:sp>
      <p:cxnSp>
        <p:nvCxnSpPr>
          <p:cNvPr id="501" name="Google Shape;501;p79"/>
          <p:cNvCxnSpPr/>
          <p:nvPr/>
        </p:nvCxnSpPr>
        <p:spPr>
          <a:xfrm>
            <a:off x="1073851" y="2288875"/>
            <a:ext cx="7155600" cy="0"/>
          </a:xfrm>
          <a:prstGeom prst="straightConnector1">
            <a:avLst/>
          </a:prstGeom>
          <a:noFill/>
          <a:ln cap="flat" cmpd="sng" w="19050">
            <a:solidFill>
              <a:srgbClr val="999999"/>
            </a:solidFill>
            <a:prstDash val="solid"/>
            <a:round/>
            <a:headEnd len="med" w="med" type="oval"/>
            <a:tailEnd len="med" w="med" type="oval"/>
          </a:ln>
        </p:spPr>
      </p:cxnSp>
      <p:cxnSp>
        <p:nvCxnSpPr>
          <p:cNvPr id="502" name="Google Shape;502;p79"/>
          <p:cNvCxnSpPr/>
          <p:nvPr/>
        </p:nvCxnSpPr>
        <p:spPr>
          <a:xfrm>
            <a:off x="1112371" y="2452679"/>
            <a:ext cx="0" cy="735900"/>
          </a:xfrm>
          <a:prstGeom prst="straightConnector1">
            <a:avLst/>
          </a:prstGeom>
          <a:noFill/>
          <a:ln cap="flat" cmpd="sng" w="19050">
            <a:solidFill>
              <a:srgbClr val="999999"/>
            </a:solidFill>
            <a:prstDash val="solid"/>
            <a:round/>
            <a:headEnd len="med" w="med" type="oval"/>
            <a:tailEnd len="med" w="med" type="oval"/>
          </a:ln>
        </p:spPr>
      </p:cxnSp>
      <p:cxnSp>
        <p:nvCxnSpPr>
          <p:cNvPr id="503" name="Google Shape;503;p79"/>
          <p:cNvCxnSpPr/>
          <p:nvPr/>
        </p:nvCxnSpPr>
        <p:spPr>
          <a:xfrm>
            <a:off x="2914479" y="2424900"/>
            <a:ext cx="0" cy="735900"/>
          </a:xfrm>
          <a:prstGeom prst="straightConnector1">
            <a:avLst/>
          </a:prstGeom>
          <a:noFill/>
          <a:ln cap="flat" cmpd="sng" w="19050">
            <a:solidFill>
              <a:srgbClr val="999999"/>
            </a:solidFill>
            <a:prstDash val="solid"/>
            <a:round/>
            <a:headEnd len="med" w="med" type="oval"/>
            <a:tailEnd len="med" w="med" type="oval"/>
          </a:ln>
        </p:spPr>
      </p:cxnSp>
      <p:cxnSp>
        <p:nvCxnSpPr>
          <p:cNvPr id="504" name="Google Shape;504;p79"/>
          <p:cNvCxnSpPr/>
          <p:nvPr/>
        </p:nvCxnSpPr>
        <p:spPr>
          <a:xfrm>
            <a:off x="4697520" y="2424900"/>
            <a:ext cx="0" cy="735900"/>
          </a:xfrm>
          <a:prstGeom prst="straightConnector1">
            <a:avLst/>
          </a:prstGeom>
          <a:noFill/>
          <a:ln cap="flat" cmpd="sng" w="19050">
            <a:solidFill>
              <a:srgbClr val="999999"/>
            </a:solidFill>
            <a:prstDash val="solid"/>
            <a:round/>
            <a:headEnd len="med" w="med" type="oval"/>
            <a:tailEnd len="med" w="med" type="oval"/>
          </a:ln>
        </p:spPr>
      </p:cxnSp>
      <p:cxnSp>
        <p:nvCxnSpPr>
          <p:cNvPr id="505" name="Google Shape;505;p79"/>
          <p:cNvCxnSpPr/>
          <p:nvPr/>
        </p:nvCxnSpPr>
        <p:spPr>
          <a:xfrm>
            <a:off x="6454658" y="2424900"/>
            <a:ext cx="0" cy="735900"/>
          </a:xfrm>
          <a:prstGeom prst="straightConnector1">
            <a:avLst/>
          </a:prstGeom>
          <a:noFill/>
          <a:ln cap="flat" cmpd="sng" w="19050">
            <a:solidFill>
              <a:srgbClr val="999999"/>
            </a:solidFill>
            <a:prstDash val="solid"/>
            <a:round/>
            <a:headEnd len="med" w="med" type="oval"/>
            <a:tailEnd len="med" w="med" type="oval"/>
          </a:ln>
        </p:spPr>
      </p:cxnSp>
      <p:sp>
        <p:nvSpPr>
          <p:cNvPr id="506" name="Google Shape;506;p79"/>
          <p:cNvSpPr/>
          <p:nvPr/>
        </p:nvSpPr>
        <p:spPr>
          <a:xfrm>
            <a:off x="7544186" y="330895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F1 Score</a:t>
            </a:r>
            <a:endParaRPr>
              <a:latin typeface="DM Sans"/>
              <a:ea typeface="DM Sans"/>
              <a:cs typeface="DM Sans"/>
              <a:sym typeface="DM Sans"/>
            </a:endParaRPr>
          </a:p>
        </p:txBody>
      </p:sp>
      <p:cxnSp>
        <p:nvCxnSpPr>
          <p:cNvPr id="507" name="Google Shape;507;p79"/>
          <p:cNvCxnSpPr/>
          <p:nvPr/>
        </p:nvCxnSpPr>
        <p:spPr>
          <a:xfrm>
            <a:off x="8223583" y="2424900"/>
            <a:ext cx="0" cy="735900"/>
          </a:xfrm>
          <a:prstGeom prst="straightConnector1">
            <a:avLst/>
          </a:prstGeom>
          <a:noFill/>
          <a:ln cap="flat" cmpd="sng" w="19050">
            <a:solidFill>
              <a:srgbClr val="999999"/>
            </a:solidFill>
            <a:prstDash val="solid"/>
            <a:round/>
            <a:headEnd len="med" w="med" type="oval"/>
            <a:tailEnd len="med" w="med" type="oval"/>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0"/>
          <p:cNvSpPr txBox="1"/>
          <p:nvPr/>
        </p:nvSpPr>
        <p:spPr>
          <a:xfrm>
            <a:off x="2773300" y="1612025"/>
            <a:ext cx="6315600" cy="2378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 </a:t>
            </a:r>
            <a:r>
              <a:rPr lang="es" sz="1350">
                <a:latin typeface="DM Sans"/>
                <a:ea typeface="DM Sans"/>
                <a:cs typeface="DM Sans"/>
                <a:sym typeface="DM Sans"/>
              </a:rPr>
              <a:t>s</a:t>
            </a:r>
            <a:r>
              <a:rPr i="0" lang="es" sz="1350" u="none" cap="none" strike="noStrike">
                <a:solidFill>
                  <a:srgbClr val="000000"/>
                </a:solidFill>
                <a:latin typeface="DM Sans"/>
                <a:ea typeface="DM Sans"/>
                <a:cs typeface="DM Sans"/>
                <a:sym typeface="DM Sans"/>
              </a:rPr>
              <a:t>e refiere a lo </a:t>
            </a:r>
            <a:r>
              <a:rPr b="1" i="0" lang="es" sz="1350" u="none" cap="none" strike="noStrike">
                <a:solidFill>
                  <a:srgbClr val="000000"/>
                </a:solidFill>
                <a:latin typeface="DM Sans"/>
                <a:ea typeface="DM Sans"/>
                <a:cs typeface="DM Sans"/>
                <a:sym typeface="DM Sans"/>
              </a:rPr>
              <a:t>cerca que está el resultado de una medición del valor verdadero</a:t>
            </a:r>
            <a:r>
              <a:rPr i="0" lang="es" sz="1350" u="none" cap="none" strike="noStrike">
                <a:solidFill>
                  <a:srgbClr val="000000"/>
                </a:solidFill>
                <a:latin typeface="DM Sans"/>
                <a:ea typeface="DM Sans"/>
                <a:cs typeface="DM Sans"/>
                <a:sym typeface="DM Sans"/>
              </a:rPr>
              <a:t>. En términos estadísticos, la exactitud está relacionada con el sesgo de una estimación. Se representa por la proporción entre los positivos reales predichos por el algoritmo y todos los casos positivos.</a:t>
            </a:r>
            <a:endParaRPr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rPr i="0" lang="es" sz="1350" u="none" cap="none" strike="noStrike">
                <a:solidFill>
                  <a:srgbClr val="000000"/>
                </a:solidFill>
                <a:latin typeface="DM Sans"/>
                <a:ea typeface="DM Sans"/>
                <a:cs typeface="DM Sans"/>
                <a:sym typeface="DM Sans"/>
              </a:rPr>
              <a:t>En forma práctica la Exactitud es  el % total de elementos clasificados correctamente.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i="0" lang="es" sz="1350" u="none" cap="none" strike="noStrike">
                <a:solidFill>
                  <a:schemeClr val="lt1"/>
                </a:solidFill>
                <a:highlight>
                  <a:srgbClr val="888888"/>
                </a:highlight>
                <a:latin typeface="DM Sans Medium"/>
                <a:ea typeface="DM Sans Medium"/>
                <a:cs typeface="DM Sans Medium"/>
                <a:sym typeface="DM Sans Medium"/>
              </a:rPr>
              <a:t>(VP+VN)/(VP+FP+FN+VN) * 100</a:t>
            </a:r>
            <a:endParaRPr sz="1350">
              <a:solidFill>
                <a:schemeClr val="lt1"/>
              </a:solidFill>
              <a:highlight>
                <a:srgbClr val="888888"/>
              </a:highlight>
              <a:latin typeface="DM Sans Medium"/>
              <a:ea typeface="DM Sans Medium"/>
              <a:cs typeface="DM Sans Medium"/>
              <a:sym typeface="DM Sans Medium"/>
            </a:endParaRPr>
          </a:p>
        </p:txBody>
      </p:sp>
      <p:sp>
        <p:nvSpPr>
          <p:cNvPr id="513" name="Google Shape;513;p80"/>
          <p:cNvSpPr txBox="1"/>
          <p:nvPr/>
        </p:nvSpPr>
        <p:spPr>
          <a:xfrm>
            <a:off x="379425" y="832834"/>
            <a:ext cx="7547700" cy="417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La Exactitud o Accuracy</a:t>
            </a:r>
            <a:endParaRPr b="1" sz="3600">
              <a:solidFill>
                <a:schemeClr val="dk1"/>
              </a:solidFill>
              <a:latin typeface="DM Sans"/>
              <a:ea typeface="DM Sans"/>
              <a:cs typeface="DM Sans"/>
              <a:sym typeface="DM Sans"/>
            </a:endParaRPr>
          </a:p>
        </p:txBody>
      </p:sp>
      <p:pic>
        <p:nvPicPr>
          <p:cNvPr id="514" name="Google Shape;514;p80"/>
          <p:cNvPicPr preferRelativeResize="0"/>
          <p:nvPr/>
        </p:nvPicPr>
        <p:blipFill>
          <a:blip r:embed="rId3">
            <a:alphaModFix/>
          </a:blip>
          <a:stretch>
            <a:fillRect/>
          </a:stretch>
        </p:blipFill>
        <p:spPr>
          <a:xfrm>
            <a:off x="33600" y="1250425"/>
            <a:ext cx="2739700" cy="2739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1"/>
          <p:cNvSpPr txBox="1"/>
          <p:nvPr/>
        </p:nvSpPr>
        <p:spPr>
          <a:xfrm>
            <a:off x="2851900" y="1551325"/>
            <a:ext cx="6110700" cy="2793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 </a:t>
            </a:r>
            <a:r>
              <a:rPr lang="es" sz="1350">
                <a:latin typeface="DM Sans"/>
                <a:ea typeface="DM Sans"/>
                <a:cs typeface="DM Sans"/>
                <a:sym typeface="DM Sans"/>
              </a:rPr>
              <a:t>se</a:t>
            </a:r>
            <a:r>
              <a:rPr i="0" lang="es" sz="1350" u="none" cap="none" strike="noStrike">
                <a:solidFill>
                  <a:srgbClr val="000000"/>
                </a:solidFill>
                <a:latin typeface="DM Sans"/>
                <a:ea typeface="DM Sans"/>
                <a:cs typeface="DM Sans"/>
                <a:sym typeface="DM Sans"/>
              </a:rPr>
              <a:t> refiere a la </a:t>
            </a:r>
            <a:r>
              <a:rPr b="1" i="0" lang="es" sz="1350" u="none" cap="none" strike="noStrike">
                <a:solidFill>
                  <a:srgbClr val="000000"/>
                </a:solidFill>
                <a:latin typeface="DM Sans"/>
                <a:ea typeface="DM Sans"/>
                <a:cs typeface="DM Sans"/>
                <a:sym typeface="DM Sans"/>
              </a:rPr>
              <a:t>dispersión del conjunto de valores obtenidos a partir de mediciones repetidas de una magnitud. </a:t>
            </a:r>
            <a:r>
              <a:rPr i="0" lang="es" sz="1350" u="none" cap="none" strike="noStrike">
                <a:solidFill>
                  <a:srgbClr val="000000"/>
                </a:solidFill>
                <a:latin typeface="DM Sans"/>
                <a:ea typeface="DM Sans"/>
                <a:cs typeface="DM Sans"/>
                <a:sym typeface="DM Sans"/>
              </a:rPr>
              <a:t>Cuanto menor es la dispersión mayor la precisión. </a:t>
            </a:r>
            <a:r>
              <a:rPr lang="es" sz="1350">
                <a:latin typeface="DM Sans"/>
                <a:ea typeface="DM Sans"/>
                <a:cs typeface="DM Sans"/>
                <a:sym typeface="DM Sans"/>
              </a:rPr>
              <a:t>Es una </a:t>
            </a:r>
            <a:r>
              <a:rPr i="0" lang="es" sz="1350" u="none" cap="none" strike="noStrike">
                <a:solidFill>
                  <a:srgbClr val="000000"/>
                </a:solidFill>
                <a:latin typeface="DM Sans"/>
                <a:ea typeface="DM Sans"/>
                <a:cs typeface="DM Sans"/>
                <a:sym typeface="DM Sans"/>
              </a:rPr>
              <a:t>proporción entre el número de predicciones correctas (tanto positivas como negativas) y el total de predicciones. En forma práctica, es  el porcentaje de casos positivos detectados y nos sirve para medir la calidad del modelo de ML en tareas de clasificación.</a:t>
            </a:r>
            <a:endParaRPr sz="1350">
              <a:latin typeface="DM Sans"/>
              <a:ea typeface="DM Sans"/>
              <a:cs typeface="DM Sans"/>
              <a:sym typeface="DM Sans"/>
            </a:endParaRPr>
          </a:p>
          <a:p>
            <a:pPr indent="0" lvl="0" marL="0" marR="0" rtl="0" algn="l">
              <a:lnSpc>
                <a:spcPct val="150000"/>
              </a:lnSpc>
              <a:spcBef>
                <a:spcPts val="0"/>
              </a:spcBef>
              <a:spcAft>
                <a:spcPts val="0"/>
              </a:spcAft>
              <a:buNone/>
            </a:pPr>
            <a:r>
              <a:t/>
            </a:r>
            <a:endParaRPr sz="1350">
              <a:latin typeface="DM Sans"/>
              <a:ea typeface="DM Sans"/>
              <a:cs typeface="DM Sans"/>
              <a:sym typeface="DM Sans"/>
            </a:endParaRPr>
          </a:p>
          <a:p>
            <a:pPr indent="0" lvl="0" marL="0" marR="0" rtl="0" algn="l">
              <a:lnSpc>
                <a:spcPct val="150000"/>
              </a:lnSpc>
              <a:spcBef>
                <a:spcPts val="0"/>
              </a:spcBef>
              <a:spcAft>
                <a:spcPts val="0"/>
              </a:spcAft>
              <a:buNone/>
            </a:pPr>
            <a:r>
              <a:rPr i="0" lang="es" sz="1350" u="none" cap="none" strike="noStrike">
                <a:solidFill>
                  <a:srgbClr val="000000"/>
                </a:solidFill>
                <a:latin typeface="DM Sans"/>
                <a:ea typeface="DM Sans"/>
                <a:cs typeface="DM Sans"/>
                <a:sym typeface="DM Sans"/>
              </a:rPr>
              <a:t>Se calcula como:  </a:t>
            </a:r>
            <a:r>
              <a:rPr lang="es" sz="1350">
                <a:solidFill>
                  <a:schemeClr val="lt1"/>
                </a:solidFill>
                <a:highlight>
                  <a:srgbClr val="888888"/>
                </a:highlight>
                <a:latin typeface="DM Sans Medium"/>
                <a:ea typeface="DM Sans Medium"/>
                <a:cs typeface="DM Sans Medium"/>
                <a:sym typeface="DM Sans Medium"/>
              </a:rPr>
              <a:t>VP/(VP+FP)</a:t>
            </a:r>
            <a:endParaRPr sz="1350">
              <a:latin typeface="DM Sans"/>
              <a:ea typeface="DM Sans"/>
              <a:cs typeface="DM Sans"/>
              <a:sym typeface="DM Sans"/>
            </a:endParaRPr>
          </a:p>
        </p:txBody>
      </p:sp>
      <p:sp>
        <p:nvSpPr>
          <p:cNvPr id="520" name="Google Shape;520;p81"/>
          <p:cNvSpPr txBox="1"/>
          <p:nvPr/>
        </p:nvSpPr>
        <p:spPr>
          <a:xfrm>
            <a:off x="269400" y="696150"/>
            <a:ext cx="8874600" cy="423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Precisión (Positive Predictive rate)</a:t>
            </a:r>
            <a:endParaRPr b="1" sz="3600">
              <a:solidFill>
                <a:schemeClr val="dk1"/>
              </a:solidFill>
              <a:latin typeface="DM Sans"/>
              <a:ea typeface="DM Sans"/>
              <a:cs typeface="DM Sans"/>
              <a:sym typeface="DM Sans"/>
            </a:endParaRPr>
          </a:p>
        </p:txBody>
      </p:sp>
      <p:pic>
        <p:nvPicPr>
          <p:cNvPr id="521" name="Google Shape;521;p81"/>
          <p:cNvPicPr preferRelativeResize="0"/>
          <p:nvPr/>
        </p:nvPicPr>
        <p:blipFill>
          <a:blip r:embed="rId3">
            <a:alphaModFix/>
          </a:blip>
          <a:stretch>
            <a:fillRect/>
          </a:stretch>
        </p:blipFill>
        <p:spPr>
          <a:xfrm>
            <a:off x="0" y="1289550"/>
            <a:ext cx="2851900" cy="2851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2"/>
          <p:cNvSpPr txBox="1"/>
          <p:nvPr/>
        </p:nvSpPr>
        <p:spPr>
          <a:xfrm>
            <a:off x="2983650" y="2025363"/>
            <a:ext cx="5906100" cy="1858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 Es la proporción de casos positivos que fueron correctamente identificadas por el algoritmo.</a:t>
            </a:r>
            <a:endParaRPr sz="1350">
              <a:solidFill>
                <a:srgbClr val="333333"/>
              </a:solidFill>
              <a:highlight>
                <a:srgbClr val="FFFFFF"/>
              </a:highlight>
              <a:latin typeface="DM Sans"/>
              <a:ea typeface="DM Sans"/>
              <a:cs typeface="DM Sans"/>
              <a:sym typeface="DM Sans"/>
            </a:endParaRPr>
          </a:p>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En términos prácticos sería la capacidad de una prueba para identificar correctamente a las personas con la característica (e.g. enfermedad) </a:t>
            </a:r>
            <a:endParaRPr sz="1350">
              <a:solidFill>
                <a:srgbClr val="333333"/>
              </a:solidFill>
              <a:highlight>
                <a:srgbClr val="FFFFFF"/>
              </a:highlight>
              <a:latin typeface="DM Sans"/>
              <a:ea typeface="DM Sans"/>
              <a:cs typeface="DM Sans"/>
              <a:sym typeface="DM Sans"/>
            </a:endParaRPr>
          </a:p>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Se calcula:  VP/(VP+FN) o lo que sería igual en términos de salud:  Verdaderos positivos </a:t>
            </a:r>
            <a:endParaRPr sz="1350">
              <a:solidFill>
                <a:srgbClr val="333333"/>
              </a:solidFill>
              <a:highlight>
                <a:srgbClr val="FFFFFF"/>
              </a:highlight>
              <a:latin typeface="DM Sans"/>
              <a:ea typeface="DM Sans"/>
              <a:cs typeface="DM Sans"/>
              <a:sym typeface="DM Sans"/>
            </a:endParaRPr>
          </a:p>
        </p:txBody>
      </p:sp>
      <p:sp>
        <p:nvSpPr>
          <p:cNvPr id="527" name="Google Shape;527;p82"/>
          <p:cNvSpPr txBox="1"/>
          <p:nvPr/>
        </p:nvSpPr>
        <p:spPr>
          <a:xfrm>
            <a:off x="432600" y="712025"/>
            <a:ext cx="8278800" cy="45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Sensibilidad o Tasa de Verdaderos Positivos</a:t>
            </a:r>
            <a:endParaRPr b="1" sz="3600">
              <a:solidFill>
                <a:schemeClr val="dk1"/>
              </a:solidFill>
              <a:latin typeface="DM Sans"/>
              <a:ea typeface="DM Sans"/>
              <a:cs typeface="DM Sans"/>
              <a:sym typeface="DM Sans"/>
            </a:endParaRPr>
          </a:p>
        </p:txBody>
      </p:sp>
      <p:pic>
        <p:nvPicPr>
          <p:cNvPr id="528" name="Google Shape;528;p82"/>
          <p:cNvPicPr preferRelativeResize="0"/>
          <p:nvPr/>
        </p:nvPicPr>
        <p:blipFill>
          <a:blip r:embed="rId3">
            <a:alphaModFix/>
          </a:blip>
          <a:stretch>
            <a:fillRect/>
          </a:stretch>
        </p:blipFill>
        <p:spPr>
          <a:xfrm>
            <a:off x="32950" y="1786790"/>
            <a:ext cx="3073199" cy="233563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3"/>
          <p:cNvSpPr txBox="1"/>
          <p:nvPr/>
        </p:nvSpPr>
        <p:spPr>
          <a:xfrm>
            <a:off x="2954775" y="2181213"/>
            <a:ext cx="6090600" cy="154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 Se trata de los casos negativos que el algoritmo ha clasificado correctamente.  Expresa cuán bien puede el modelo detectar esa clase.</a:t>
            </a:r>
            <a:endParaRPr sz="1350">
              <a:solidFill>
                <a:srgbClr val="333333"/>
              </a:solidFill>
              <a:highlight>
                <a:srgbClr val="FFFFFF"/>
              </a:highlight>
              <a:latin typeface="DM Sans"/>
              <a:ea typeface="DM Sans"/>
              <a:cs typeface="DM Sans"/>
              <a:sym typeface="DM Sans"/>
            </a:endParaRPr>
          </a:p>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En términos prácticos es la capacidad de la prueba para identificar correctamente a las personas sin la característica (e.g enfermedad) </a:t>
            </a:r>
            <a:endParaRPr sz="1350">
              <a:solidFill>
                <a:srgbClr val="333333"/>
              </a:solidFill>
              <a:highlight>
                <a:srgbClr val="FFFFFF"/>
              </a:highlight>
              <a:latin typeface="DM Sans"/>
              <a:ea typeface="DM Sans"/>
              <a:cs typeface="DM Sans"/>
              <a:sym typeface="DM Sans"/>
            </a:endParaRPr>
          </a:p>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Se calcula:  VN/(VN+FP) o en términos de salud:  Verdaderos Negativos </a:t>
            </a:r>
            <a:endParaRPr sz="1350">
              <a:solidFill>
                <a:srgbClr val="333333"/>
              </a:solidFill>
              <a:highlight>
                <a:srgbClr val="FFFFFF"/>
              </a:highlight>
              <a:latin typeface="DM Sans"/>
              <a:ea typeface="DM Sans"/>
              <a:cs typeface="DM Sans"/>
              <a:sym typeface="DM Sans"/>
            </a:endParaRPr>
          </a:p>
        </p:txBody>
      </p:sp>
      <p:sp>
        <p:nvSpPr>
          <p:cNvPr id="534" name="Google Shape;534;p83"/>
          <p:cNvSpPr txBox="1"/>
          <p:nvPr/>
        </p:nvSpPr>
        <p:spPr>
          <a:xfrm>
            <a:off x="433575" y="835975"/>
            <a:ext cx="8611800" cy="437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Especificidad - Tasa de Verdaderos Negativos</a:t>
            </a:r>
            <a:endParaRPr b="1" sz="3600">
              <a:solidFill>
                <a:schemeClr val="dk1"/>
              </a:solidFill>
              <a:latin typeface="DM Sans"/>
              <a:ea typeface="DM Sans"/>
              <a:cs typeface="DM Sans"/>
              <a:sym typeface="DM Sans"/>
            </a:endParaRPr>
          </a:p>
        </p:txBody>
      </p:sp>
      <p:pic>
        <p:nvPicPr>
          <p:cNvPr id="535" name="Google Shape;535;p83"/>
          <p:cNvPicPr preferRelativeResize="0"/>
          <p:nvPr/>
        </p:nvPicPr>
        <p:blipFill>
          <a:blip r:embed="rId3">
            <a:alphaModFix/>
          </a:blip>
          <a:stretch>
            <a:fillRect/>
          </a:stretch>
        </p:blipFill>
        <p:spPr>
          <a:xfrm>
            <a:off x="32950" y="1786790"/>
            <a:ext cx="3073199" cy="233563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4"/>
          <p:cNvSpPr txBox="1"/>
          <p:nvPr/>
        </p:nvSpPr>
        <p:spPr>
          <a:xfrm>
            <a:off x="603681" y="923015"/>
            <a:ext cx="7547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En resumen</a:t>
            </a:r>
            <a:endParaRPr b="1" sz="3600">
              <a:solidFill>
                <a:schemeClr val="dk1"/>
              </a:solidFill>
              <a:latin typeface="DM Sans"/>
              <a:ea typeface="DM Sans"/>
              <a:cs typeface="DM Sans"/>
              <a:sym typeface="DM Sans"/>
            </a:endParaRPr>
          </a:p>
        </p:txBody>
      </p:sp>
      <p:pic>
        <p:nvPicPr>
          <p:cNvPr id="541" name="Google Shape;541;p84"/>
          <p:cNvPicPr preferRelativeResize="0"/>
          <p:nvPr/>
        </p:nvPicPr>
        <p:blipFill rotWithShape="1">
          <a:blip r:embed="rId3">
            <a:alphaModFix/>
          </a:blip>
          <a:srcRect b="0" l="0" r="0" t="0"/>
          <a:stretch/>
        </p:blipFill>
        <p:spPr>
          <a:xfrm>
            <a:off x="603682" y="1533927"/>
            <a:ext cx="7936637" cy="32521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5"/>
          <p:cNvSpPr txBox="1"/>
          <p:nvPr/>
        </p:nvSpPr>
        <p:spPr>
          <a:xfrm>
            <a:off x="558299" y="1634350"/>
            <a:ext cx="4416600" cy="248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 esta es otra métrica muy empleada porque nos resume la Precisión (Precisión) y Sensibilidad (Recall) en una sola métrica. </a:t>
            </a:r>
            <a:endParaRPr sz="1350">
              <a:solidFill>
                <a:srgbClr val="333333"/>
              </a:solidFill>
              <a:highlight>
                <a:srgbClr val="FFFFFF"/>
              </a:highlight>
              <a:latin typeface="DM Sans"/>
              <a:ea typeface="DM Sans"/>
              <a:cs typeface="DM Sans"/>
              <a:sym typeface="DM Sans"/>
            </a:endParaRPr>
          </a:p>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Es una medida general del desempeño de un modelo combinando Precisión y Sensibilidad.</a:t>
            </a:r>
            <a:endParaRPr sz="1350">
              <a:solidFill>
                <a:srgbClr val="333333"/>
              </a:solidFill>
              <a:highlight>
                <a:srgbClr val="FFFFFF"/>
              </a:highlight>
              <a:latin typeface="DM Sans"/>
              <a:ea typeface="DM Sans"/>
              <a:cs typeface="DM Sans"/>
              <a:sym typeface="DM Sans"/>
            </a:endParaRPr>
          </a:p>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Un valor alto indica pocos Falsos Positivos y pocos Falsos Negativos, identificando las amenazas reales. </a:t>
            </a:r>
            <a:endParaRPr sz="1350">
              <a:solidFill>
                <a:srgbClr val="333333"/>
              </a:solidFill>
              <a:highlight>
                <a:srgbClr val="FFFFFF"/>
              </a:highlight>
              <a:latin typeface="DM Sans"/>
              <a:ea typeface="DM Sans"/>
              <a:cs typeface="DM Sans"/>
              <a:sym typeface="DM Sans"/>
            </a:endParaRPr>
          </a:p>
          <a:p>
            <a:pPr indent="0" lvl="0" marL="0" marR="0" rtl="0" algn="l">
              <a:lnSpc>
                <a:spcPct val="150000"/>
              </a:lnSpc>
              <a:spcBef>
                <a:spcPts val="0"/>
              </a:spcBef>
              <a:spcAft>
                <a:spcPts val="0"/>
              </a:spcAft>
              <a:buNone/>
            </a:pPr>
            <a:r>
              <a:t/>
            </a:r>
            <a:endParaRPr sz="1350">
              <a:solidFill>
                <a:srgbClr val="333333"/>
              </a:solidFill>
              <a:highlight>
                <a:srgbClr val="FFFFFF"/>
              </a:highlight>
              <a:latin typeface="DM Sans"/>
              <a:ea typeface="DM Sans"/>
              <a:cs typeface="DM Sans"/>
              <a:sym typeface="DM Sans"/>
            </a:endParaRPr>
          </a:p>
        </p:txBody>
      </p:sp>
      <p:sp>
        <p:nvSpPr>
          <p:cNvPr id="547" name="Google Shape;547;p85"/>
          <p:cNvSpPr txBox="1"/>
          <p:nvPr/>
        </p:nvSpPr>
        <p:spPr>
          <a:xfrm>
            <a:off x="558300" y="980171"/>
            <a:ext cx="7547700" cy="413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F1 – Score</a:t>
            </a:r>
            <a:endParaRPr b="1" sz="3600">
              <a:solidFill>
                <a:schemeClr val="dk1"/>
              </a:solidFill>
              <a:latin typeface="DM Sans"/>
              <a:ea typeface="DM Sans"/>
              <a:cs typeface="DM Sans"/>
              <a:sym typeface="DM Sans"/>
            </a:endParaRPr>
          </a:p>
        </p:txBody>
      </p:sp>
      <p:sp>
        <p:nvSpPr>
          <p:cNvPr id="548" name="Google Shape;548;p85"/>
          <p:cNvSpPr txBox="1"/>
          <p:nvPr/>
        </p:nvSpPr>
        <p:spPr>
          <a:xfrm>
            <a:off x="5185675" y="1634350"/>
            <a:ext cx="37521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350">
                <a:solidFill>
                  <a:srgbClr val="333333"/>
                </a:solidFill>
                <a:highlight>
                  <a:schemeClr val="lt1"/>
                </a:highlight>
                <a:latin typeface="DM Sans"/>
                <a:ea typeface="DM Sans"/>
                <a:cs typeface="DM Sans"/>
                <a:sym typeface="DM Sans"/>
              </a:rPr>
              <a:t>Los valores típicos están entre 0 y 1.</a:t>
            </a:r>
            <a:endParaRPr sz="1350">
              <a:solidFill>
                <a:srgbClr val="333333"/>
              </a:solidFill>
              <a:highlight>
                <a:schemeClr val="lt1"/>
              </a:highlight>
              <a:latin typeface="DM Sans"/>
              <a:ea typeface="DM Sans"/>
              <a:cs typeface="DM Sans"/>
              <a:sym typeface="DM Sans"/>
            </a:endParaRPr>
          </a:p>
          <a:p>
            <a:pPr indent="0" lvl="0" marL="0" rtl="0" algn="l">
              <a:lnSpc>
                <a:spcPct val="150000"/>
              </a:lnSpc>
              <a:spcBef>
                <a:spcPts val="0"/>
              </a:spcBef>
              <a:spcAft>
                <a:spcPts val="0"/>
              </a:spcAft>
              <a:buNone/>
            </a:pPr>
            <a:r>
              <a:rPr lang="es" sz="1350">
                <a:solidFill>
                  <a:srgbClr val="333333"/>
                </a:solidFill>
                <a:highlight>
                  <a:schemeClr val="lt1"/>
                </a:highlight>
                <a:latin typeface="DM Sans"/>
                <a:ea typeface="DM Sans"/>
                <a:cs typeface="DM Sans"/>
                <a:sym typeface="DM Sans"/>
              </a:rPr>
              <a:t>Se calcula:  </a:t>
            </a:r>
            <a:endParaRPr sz="1350">
              <a:solidFill>
                <a:srgbClr val="333333"/>
              </a:solidFill>
              <a:highlight>
                <a:schemeClr val="lt1"/>
              </a:highlight>
              <a:latin typeface="DM Sans"/>
              <a:ea typeface="DM Sans"/>
              <a:cs typeface="DM Sans"/>
              <a:sym typeface="DM Sans"/>
            </a:endParaRPr>
          </a:p>
          <a:p>
            <a:pPr indent="0" lvl="0" marL="0" rtl="0" algn="l">
              <a:lnSpc>
                <a:spcPct val="150000"/>
              </a:lnSpc>
              <a:spcBef>
                <a:spcPts val="0"/>
              </a:spcBef>
              <a:spcAft>
                <a:spcPts val="0"/>
              </a:spcAft>
              <a:buNone/>
            </a:pPr>
            <a:r>
              <a:rPr lang="es" sz="1350">
                <a:solidFill>
                  <a:srgbClr val="333333"/>
                </a:solidFill>
                <a:highlight>
                  <a:schemeClr val="lt1"/>
                </a:highlight>
                <a:latin typeface="DM Sans"/>
                <a:ea typeface="DM Sans"/>
                <a:cs typeface="DM Sans"/>
                <a:sym typeface="DM Sans"/>
              </a:rPr>
              <a:t>2 * (Recall * Precision) / (Recall + Precision)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6"/>
          <p:cNvSpPr txBox="1"/>
          <p:nvPr/>
        </p:nvSpPr>
        <p:spPr>
          <a:xfrm>
            <a:off x="537175" y="1876550"/>
            <a:ext cx="4068300" cy="2481900"/>
          </a:xfrm>
          <a:prstGeom prst="rect">
            <a:avLst/>
          </a:prstGeom>
          <a:noFill/>
          <a:ln>
            <a:noFill/>
          </a:ln>
        </p:spPr>
        <p:txBody>
          <a:bodyPr anchorCtr="0" anchor="t" bIns="45700" lIns="91425" spcFirstLastPara="1" rIns="91425" wrap="square" tIns="45700">
            <a:spAutoFit/>
          </a:bodyPr>
          <a:lstStyle/>
          <a:p>
            <a:pPr indent="-269875" lvl="0" marL="285750" marR="0" rtl="0" algn="just">
              <a:lnSpc>
                <a:spcPct val="150000"/>
              </a:lnSpc>
              <a:spcBef>
                <a:spcPts val="0"/>
              </a:spcBef>
              <a:spcAft>
                <a:spcPts val="0"/>
              </a:spcAft>
              <a:buClr>
                <a:srgbClr val="EF89D2"/>
              </a:buClr>
              <a:buSzPts val="1350"/>
              <a:buFont typeface="DM Sans"/>
              <a:buChar char="✓"/>
            </a:pPr>
            <a:r>
              <a:rPr i="0" lang="es" sz="1350" u="none" cap="none" strike="noStrike">
                <a:solidFill>
                  <a:srgbClr val="000000"/>
                </a:solidFill>
                <a:latin typeface="DM Sans"/>
                <a:ea typeface="DM Sans"/>
                <a:cs typeface="DM Sans"/>
                <a:sym typeface="DM Sans"/>
              </a:rPr>
              <a:t>Alta precisión y alto recall</a:t>
            </a:r>
            <a:r>
              <a:rPr lang="es" sz="1350">
                <a:latin typeface="DM Sans"/>
                <a:ea typeface="DM Sans"/>
                <a:cs typeface="DM Sans"/>
                <a:sym typeface="DM Sans"/>
              </a:rPr>
              <a:t> </a:t>
            </a:r>
            <a:r>
              <a:rPr lang="es" sz="1350">
                <a:solidFill>
                  <a:srgbClr val="333333"/>
                </a:solidFill>
                <a:highlight>
                  <a:srgbClr val="FFFFFF"/>
                </a:highlight>
                <a:latin typeface="DM Sans"/>
                <a:ea typeface="DM Sans"/>
                <a:cs typeface="DM Sans"/>
                <a:sym typeface="DM Sans"/>
              </a:rPr>
              <a:t>👉 </a:t>
            </a:r>
            <a:r>
              <a:rPr i="1" lang="es" sz="1350">
                <a:latin typeface="DM Sans"/>
                <a:ea typeface="DM Sans"/>
                <a:cs typeface="DM Sans"/>
                <a:sym typeface="DM Sans"/>
              </a:rPr>
              <a:t>el modelo maneja perfectamente esa clase.</a:t>
            </a:r>
            <a:endParaRPr i="1" sz="1350">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Font typeface="DM Sans"/>
              <a:buChar char="✓"/>
            </a:pPr>
            <a:r>
              <a:rPr i="0" lang="es" sz="1350" u="none" cap="none" strike="noStrike">
                <a:solidFill>
                  <a:srgbClr val="000000"/>
                </a:solidFill>
                <a:latin typeface="DM Sans"/>
                <a:ea typeface="DM Sans"/>
                <a:cs typeface="DM Sans"/>
                <a:sym typeface="DM Sans"/>
              </a:rPr>
              <a:t>Alta precisión y bajo recall</a:t>
            </a:r>
            <a:r>
              <a:rPr lang="es" sz="1350">
                <a:latin typeface="DM Sans"/>
                <a:ea typeface="DM Sans"/>
                <a:cs typeface="DM Sans"/>
                <a:sym typeface="DM Sans"/>
              </a:rPr>
              <a:t> </a:t>
            </a:r>
            <a:r>
              <a:rPr lang="es" sz="1350">
                <a:solidFill>
                  <a:srgbClr val="333333"/>
                </a:solidFill>
                <a:highlight>
                  <a:srgbClr val="FFFFFF"/>
                </a:highlight>
                <a:latin typeface="DM Sans"/>
                <a:ea typeface="DM Sans"/>
                <a:cs typeface="DM Sans"/>
                <a:sym typeface="DM Sans"/>
              </a:rPr>
              <a:t>👉</a:t>
            </a:r>
            <a:r>
              <a:rPr i="0" lang="es" sz="1350" u="none" cap="none" strike="noStrike">
                <a:solidFill>
                  <a:srgbClr val="000000"/>
                </a:solidFill>
                <a:latin typeface="DM Sans"/>
                <a:ea typeface="DM Sans"/>
                <a:cs typeface="DM Sans"/>
                <a:sym typeface="DM Sans"/>
              </a:rPr>
              <a:t> </a:t>
            </a:r>
            <a:r>
              <a:rPr i="1" lang="es" sz="1350">
                <a:latin typeface="DM Sans"/>
                <a:ea typeface="DM Sans"/>
                <a:cs typeface="DM Sans"/>
                <a:sym typeface="DM Sans"/>
              </a:rPr>
              <a:t>el modelo no detecta la clase muy bien, pero cuando lo hace es altamente confiable.</a:t>
            </a:r>
            <a:endParaRPr i="1" sz="1350">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Font typeface="DM Sans"/>
              <a:buChar char="✓"/>
            </a:pPr>
            <a:r>
              <a:rPr i="0" lang="es" sz="1350" u="none" cap="none" strike="noStrike">
                <a:solidFill>
                  <a:srgbClr val="000000"/>
                </a:solidFill>
                <a:latin typeface="DM Sans"/>
                <a:ea typeface="DM Sans"/>
                <a:cs typeface="DM Sans"/>
                <a:sym typeface="DM Sans"/>
              </a:rPr>
              <a:t>Baja precisión y alto recall </a:t>
            </a:r>
            <a:r>
              <a:rPr lang="es" sz="1350">
                <a:solidFill>
                  <a:srgbClr val="333333"/>
                </a:solidFill>
                <a:highlight>
                  <a:srgbClr val="FFFFFF"/>
                </a:highlight>
                <a:latin typeface="DM Sans"/>
                <a:ea typeface="DM Sans"/>
                <a:cs typeface="DM Sans"/>
                <a:sym typeface="DM Sans"/>
              </a:rPr>
              <a:t>👉</a:t>
            </a:r>
            <a:r>
              <a:rPr i="1" lang="es" sz="1350">
                <a:solidFill>
                  <a:srgbClr val="333333"/>
                </a:solidFill>
                <a:highlight>
                  <a:srgbClr val="FFFFFF"/>
                </a:highlight>
                <a:latin typeface="DM Sans"/>
                <a:ea typeface="DM Sans"/>
                <a:cs typeface="DM Sans"/>
                <a:sym typeface="DM Sans"/>
              </a:rPr>
              <a:t> </a:t>
            </a:r>
            <a:r>
              <a:rPr i="1" lang="es" sz="1350">
                <a:latin typeface="DM Sans"/>
                <a:ea typeface="DM Sans"/>
                <a:cs typeface="DM Sans"/>
                <a:sym typeface="DM Sans"/>
              </a:rPr>
              <a:t>El modelo detecta bien la clase,  pero también incluye muestras de la otra clase.</a:t>
            </a:r>
            <a:endParaRPr i="1" sz="1350" u="none" cap="none" strike="noStrike">
              <a:solidFill>
                <a:srgbClr val="000000"/>
              </a:solidFill>
              <a:latin typeface="DM Sans"/>
              <a:ea typeface="DM Sans"/>
              <a:cs typeface="DM Sans"/>
              <a:sym typeface="DM Sans"/>
            </a:endParaRPr>
          </a:p>
        </p:txBody>
      </p:sp>
      <p:sp>
        <p:nvSpPr>
          <p:cNvPr id="554" name="Google Shape;554;p86"/>
          <p:cNvSpPr txBox="1"/>
          <p:nvPr/>
        </p:nvSpPr>
        <p:spPr>
          <a:xfrm>
            <a:off x="337275" y="644525"/>
            <a:ext cx="7799700" cy="408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Algunas consideraciones de F1 - Score</a:t>
            </a:r>
            <a:endParaRPr b="1" sz="3600">
              <a:solidFill>
                <a:schemeClr val="dk1"/>
              </a:solidFill>
              <a:latin typeface="DM Sans"/>
              <a:ea typeface="DM Sans"/>
              <a:cs typeface="DM Sans"/>
              <a:sym typeface="DM Sans"/>
            </a:endParaRPr>
          </a:p>
        </p:txBody>
      </p:sp>
      <p:sp>
        <p:nvSpPr>
          <p:cNvPr id="555" name="Google Shape;555;p86"/>
          <p:cNvSpPr txBox="1"/>
          <p:nvPr/>
        </p:nvSpPr>
        <p:spPr>
          <a:xfrm>
            <a:off x="4864900" y="1876550"/>
            <a:ext cx="4068300" cy="3000000"/>
          </a:xfrm>
          <a:prstGeom prst="rect">
            <a:avLst/>
          </a:prstGeom>
          <a:noFill/>
          <a:ln>
            <a:noFill/>
          </a:ln>
        </p:spPr>
        <p:txBody>
          <a:bodyPr anchorCtr="0" anchor="t" bIns="91425" lIns="91425" spcFirstLastPara="1" rIns="91425" wrap="square" tIns="91425">
            <a:noAutofit/>
          </a:bodyPr>
          <a:lstStyle/>
          <a:p>
            <a:pPr indent="-269875" lvl="0" marL="28575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Baja precisión y bajo recall </a:t>
            </a:r>
            <a:r>
              <a:rPr lang="es" sz="1350">
                <a:solidFill>
                  <a:srgbClr val="333333"/>
                </a:solidFill>
                <a:highlight>
                  <a:schemeClr val="lt1"/>
                </a:highlight>
                <a:latin typeface="DM Sans"/>
                <a:ea typeface="DM Sans"/>
                <a:cs typeface="DM Sans"/>
                <a:sym typeface="DM Sans"/>
              </a:rPr>
              <a:t>👉 </a:t>
            </a:r>
            <a:r>
              <a:rPr i="1" lang="es" sz="1350">
                <a:solidFill>
                  <a:schemeClr val="dk1"/>
                </a:solidFill>
                <a:latin typeface="DM Sans"/>
                <a:ea typeface="DM Sans"/>
                <a:cs typeface="DM Sans"/>
                <a:sym typeface="DM Sans"/>
              </a:rPr>
              <a:t>El modelo no logra clasificar la clase correctamente.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pSp>
        <p:nvGrpSpPr>
          <p:cNvPr id="560" name="Google Shape;560;p87"/>
          <p:cNvGrpSpPr/>
          <p:nvPr/>
        </p:nvGrpSpPr>
        <p:grpSpPr>
          <a:xfrm>
            <a:off x="457338" y="468286"/>
            <a:ext cx="431100" cy="431100"/>
            <a:chOff x="4616400" y="1950761"/>
            <a:chExt cx="431100" cy="431100"/>
          </a:xfrm>
        </p:grpSpPr>
        <p:sp>
          <p:nvSpPr>
            <p:cNvPr id="561" name="Google Shape;561;p8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87"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563" name="Google Shape;563;p87"/>
          <p:cNvSpPr txBox="1"/>
          <p:nvPr/>
        </p:nvSpPr>
        <p:spPr>
          <a:xfrm>
            <a:off x="457350" y="1820575"/>
            <a:ext cx="71694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900">
                <a:solidFill>
                  <a:schemeClr val="lt1"/>
                </a:solidFill>
                <a:latin typeface="DM Sans"/>
                <a:ea typeface="DM Sans"/>
                <a:cs typeface="DM Sans"/>
                <a:sym typeface="DM Sans"/>
              </a:rPr>
              <a:t>Por último hablamos sobre algunas métricas para evaluación de Modelos de Regresión. Recordemos que aquí, predecimos o estimamos el valor numérico de una cantidad desconocida, de acuerdo con unas características dadas. </a:t>
            </a:r>
            <a:endParaRPr sz="19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900">
              <a:solidFill>
                <a:srgbClr val="EAFF6A"/>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900">
                <a:solidFill>
                  <a:srgbClr val="EAFF6A"/>
                </a:solidFill>
                <a:latin typeface="DM Sans"/>
                <a:ea typeface="DM Sans"/>
                <a:cs typeface="DM Sans"/>
                <a:sym typeface="DM Sans"/>
              </a:rPr>
              <a:t>La diferencia entre la predicción y el valor real es el Error, este es una variable aleatoria, que puede depender de las características dadas. 😉</a:t>
            </a:r>
            <a:endParaRPr b="1" sz="1900">
              <a:solidFill>
                <a:srgbClr val="EAFF6A"/>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900">
              <a:solidFill>
                <a:schemeClr val="lt1"/>
              </a:solidFill>
              <a:latin typeface="DM Sans"/>
              <a:ea typeface="DM Sans"/>
              <a:cs typeface="DM Sans"/>
              <a:sym typeface="DM Sans"/>
            </a:endParaRPr>
          </a:p>
          <a:p>
            <a:pPr indent="0" lvl="0" marL="0" rtl="0" algn="l">
              <a:spcBef>
                <a:spcPts val="0"/>
              </a:spcBef>
              <a:spcAft>
                <a:spcPts val="0"/>
              </a:spcAft>
              <a:buNone/>
            </a:pPr>
            <a:r>
              <a:t/>
            </a:r>
            <a:endParaRPr sz="1900">
              <a:solidFill>
                <a:schemeClr val="lt1"/>
              </a:solidFill>
              <a:latin typeface="DM Sans"/>
              <a:ea typeface="DM Sans"/>
              <a:cs typeface="DM Sans"/>
              <a:sym typeface="DM Sans"/>
            </a:endParaRPr>
          </a:p>
        </p:txBody>
      </p:sp>
      <p:sp>
        <p:nvSpPr>
          <p:cNvPr id="564" name="Google Shape;564;p8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Inteligencia Artificial</a:t>
            </a:r>
            <a:endParaRPr b="1" sz="4000">
              <a:solidFill>
                <a:srgbClr val="EAFF6A"/>
              </a:solidFill>
              <a:latin typeface="DM Sans"/>
              <a:ea typeface="DM Sans"/>
              <a:cs typeface="DM Sans"/>
              <a:sym typeface="DM Sans"/>
            </a:endParaRPr>
          </a:p>
        </p:txBody>
      </p:sp>
      <p:sp>
        <p:nvSpPr>
          <p:cNvPr id="565" name="Google Shape;565;p8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grpSp>
        <p:nvGrpSpPr>
          <p:cNvPr id="570" name="Google Shape;570;p88"/>
          <p:cNvGrpSpPr/>
          <p:nvPr/>
        </p:nvGrpSpPr>
        <p:grpSpPr>
          <a:xfrm>
            <a:off x="473370" y="619431"/>
            <a:ext cx="738905" cy="738905"/>
            <a:chOff x="575612" y="1950748"/>
            <a:chExt cx="431100" cy="431100"/>
          </a:xfrm>
        </p:grpSpPr>
        <p:sp>
          <p:nvSpPr>
            <p:cNvPr id="571" name="Google Shape;571;p8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8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73" name="Google Shape;573;p8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74" name="Google Shape;574;p88"/>
          <p:cNvSpPr txBox="1"/>
          <p:nvPr/>
        </p:nvSpPr>
        <p:spPr>
          <a:xfrm>
            <a:off x="473350" y="1626100"/>
            <a:ext cx="7169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B7B7B7"/>
                </a:solidFill>
                <a:latin typeface="DM Sans"/>
                <a:ea typeface="DM Sans"/>
                <a:cs typeface="DM Sans"/>
                <a:sym typeface="DM Sans"/>
              </a:rPr>
              <a:t>Si tuviéramos que cuantificar el desempeño de diferentes pruebas para detectar  COVID ¿Qué métrica sería la apropiada y por qué?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p:txBody>
      </p:sp>
      <p:sp>
        <p:nvSpPr>
          <p:cNvPr id="575" name="Google Shape;575;p88"/>
          <p:cNvSpPr txBox="1"/>
          <p:nvPr/>
        </p:nvSpPr>
        <p:spPr>
          <a:xfrm>
            <a:off x="473350" y="33374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35"/>
          <p:cNvGrpSpPr/>
          <p:nvPr/>
        </p:nvGrpSpPr>
        <p:grpSpPr>
          <a:xfrm>
            <a:off x="457338" y="468286"/>
            <a:ext cx="431100" cy="431100"/>
            <a:chOff x="4616400" y="1950761"/>
            <a:chExt cx="431100" cy="431100"/>
          </a:xfrm>
        </p:grpSpPr>
        <p:sp>
          <p:nvSpPr>
            <p:cNvPr id="180" name="Google Shape;180;p3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35"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82" name="Google Shape;182;p35"/>
          <p:cNvSpPr txBox="1"/>
          <p:nvPr/>
        </p:nvSpPr>
        <p:spPr>
          <a:xfrm>
            <a:off x="457350" y="1820575"/>
            <a:ext cx="71694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900">
                <a:solidFill>
                  <a:schemeClr val="lt1"/>
                </a:solidFill>
                <a:latin typeface="DM Sans"/>
                <a:ea typeface="DM Sans"/>
                <a:cs typeface="DM Sans"/>
                <a:sym typeface="DM Sans"/>
              </a:rPr>
              <a:t>La evaluación de modelos es un aspecto fundamental y crítico en todo flujo de Data Science. Pero antes de hablar de métricas de performance, resulta importante entender algunos conceptos básicos y esenciales del Machine Learning. </a:t>
            </a:r>
            <a:endParaRPr sz="19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900">
                <a:solidFill>
                  <a:schemeClr val="lt1"/>
                </a:solidFill>
                <a:latin typeface="DM Sans"/>
                <a:ea typeface="DM Sans"/>
                <a:cs typeface="DM Sans"/>
                <a:sym typeface="DM Sans"/>
              </a:rPr>
              <a:t>Empecemos😃</a:t>
            </a:r>
            <a:endParaRPr b="1" sz="1900">
              <a:solidFill>
                <a:schemeClr val="lt1"/>
              </a:solidFill>
              <a:latin typeface="DM Sans"/>
              <a:ea typeface="DM Sans"/>
              <a:cs typeface="DM Sans"/>
              <a:sym typeface="DM Sans"/>
            </a:endParaRPr>
          </a:p>
          <a:p>
            <a:pPr indent="0" lvl="0" marL="0" rtl="0" algn="l">
              <a:spcBef>
                <a:spcPts val="0"/>
              </a:spcBef>
              <a:spcAft>
                <a:spcPts val="0"/>
              </a:spcAft>
              <a:buNone/>
            </a:pPr>
            <a:r>
              <a:t/>
            </a:r>
            <a:endParaRPr b="1" sz="1900">
              <a:solidFill>
                <a:schemeClr val="lt1"/>
              </a:solidFill>
              <a:latin typeface="DM Sans"/>
              <a:ea typeface="DM Sans"/>
              <a:cs typeface="DM Sans"/>
              <a:sym typeface="DM Sans"/>
            </a:endParaRPr>
          </a:p>
        </p:txBody>
      </p:sp>
      <p:sp>
        <p:nvSpPr>
          <p:cNvPr id="183" name="Google Shape;183;p3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Inteligencia Artificial</a:t>
            </a:r>
            <a:endParaRPr b="1" sz="4000">
              <a:solidFill>
                <a:srgbClr val="EAFF6A"/>
              </a:solidFill>
              <a:latin typeface="DM Sans"/>
              <a:ea typeface="DM Sans"/>
              <a:cs typeface="DM Sans"/>
              <a:sym typeface="DM Sans"/>
            </a:endParaRPr>
          </a:p>
        </p:txBody>
      </p:sp>
      <p:sp>
        <p:nvSpPr>
          <p:cNvPr id="184" name="Google Shape;184;p3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9"/>
          <p:cNvSpPr txBox="1"/>
          <p:nvPr/>
        </p:nvSpPr>
        <p:spPr>
          <a:xfrm>
            <a:off x="791550" y="2033675"/>
            <a:ext cx="75609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Métricas para Algoritmos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de Regresión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0"/>
          <p:cNvSpPr txBox="1"/>
          <p:nvPr/>
        </p:nvSpPr>
        <p:spPr>
          <a:xfrm>
            <a:off x="574950" y="920945"/>
            <a:ext cx="75477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Métricas para algoritmos de Regresión</a:t>
            </a:r>
            <a:endParaRPr b="1" sz="3600">
              <a:solidFill>
                <a:schemeClr val="dk1"/>
              </a:solidFill>
              <a:latin typeface="DM Sans"/>
              <a:ea typeface="DM Sans"/>
              <a:cs typeface="DM Sans"/>
              <a:sym typeface="DM Sans"/>
            </a:endParaRPr>
          </a:p>
        </p:txBody>
      </p:sp>
      <p:sp>
        <p:nvSpPr>
          <p:cNvPr id="586" name="Google Shape;586;p90"/>
          <p:cNvSpPr txBox="1"/>
          <p:nvPr/>
        </p:nvSpPr>
        <p:spPr>
          <a:xfrm>
            <a:off x="574949" y="2164125"/>
            <a:ext cx="4122300" cy="188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None/>
            </a:pPr>
            <a:r>
              <a:rPr i="0" lang="es" sz="1350" u="none" cap="none" strike="noStrike">
                <a:solidFill>
                  <a:srgbClr val="000000"/>
                </a:solidFill>
                <a:latin typeface="DM Sans"/>
                <a:ea typeface="DM Sans"/>
                <a:cs typeface="DM Sans"/>
                <a:sym typeface="DM Sans"/>
              </a:rPr>
              <a:t>En la actualidad hay muchas formas para estimar el rendimiento y evaluar el ajuste del modelo de regresión, </a:t>
            </a:r>
            <a:r>
              <a:rPr lang="es" sz="1350">
                <a:latin typeface="DM Sans"/>
                <a:ea typeface="DM Sans"/>
                <a:cs typeface="DM Sans"/>
                <a:sym typeface="DM Sans"/>
              </a:rPr>
              <a:t>las más importantes </a:t>
            </a:r>
            <a:r>
              <a:rPr i="0" lang="es" sz="1350" u="none" cap="none" strike="noStrike">
                <a:solidFill>
                  <a:srgbClr val="000000"/>
                </a:solidFill>
                <a:latin typeface="DM Sans"/>
                <a:ea typeface="DM Sans"/>
                <a:cs typeface="DM Sans"/>
                <a:sym typeface="DM Sans"/>
              </a:rPr>
              <a:t>son: </a:t>
            </a:r>
            <a:endParaRPr sz="1350">
              <a:latin typeface="DM Sans"/>
              <a:ea typeface="DM Sans"/>
              <a:cs typeface="DM Sans"/>
              <a:sym typeface="DM Sans"/>
            </a:endParaRPr>
          </a:p>
          <a:p>
            <a:pPr indent="-314325" lvl="0" marL="457200" marR="0" rtl="0" algn="just">
              <a:lnSpc>
                <a:spcPct val="100000"/>
              </a:lnSpc>
              <a:spcBef>
                <a:spcPts val="1000"/>
              </a:spcBef>
              <a:spcAft>
                <a:spcPts val="0"/>
              </a:spcAft>
              <a:buClr>
                <a:srgbClr val="EF89D2"/>
              </a:buClr>
              <a:buSzPts val="1350"/>
              <a:buFont typeface="Helvetica Neue"/>
              <a:buChar char="✓"/>
            </a:pPr>
            <a:r>
              <a:rPr b="1" i="0" lang="es" sz="1350" u="none" cap="none" strike="noStrike">
                <a:solidFill>
                  <a:srgbClr val="000000"/>
                </a:solidFill>
                <a:latin typeface="DM Sans"/>
                <a:ea typeface="DM Sans"/>
                <a:cs typeface="DM Sans"/>
                <a:sym typeface="DM Sans"/>
              </a:rPr>
              <a:t>Error Cuadrático Medio </a:t>
            </a:r>
            <a:r>
              <a:rPr i="0" lang="es" sz="1350" u="none" cap="none" strike="noStrike">
                <a:solidFill>
                  <a:srgbClr val="000000"/>
                </a:solidFill>
                <a:latin typeface="DM Sans"/>
                <a:ea typeface="DM Sans"/>
                <a:cs typeface="DM Sans"/>
                <a:sym typeface="DM Sans"/>
              </a:rPr>
              <a:t>(RMSE, por sus siglas en inglés, Root Mean Squared Error).</a:t>
            </a:r>
            <a:endParaRPr sz="1350">
              <a:latin typeface="DM Sans"/>
              <a:ea typeface="DM Sans"/>
              <a:cs typeface="DM Sans"/>
              <a:sym typeface="DM Sans"/>
            </a:endParaRPr>
          </a:p>
          <a:p>
            <a:pPr indent="-314325" lvl="0" marL="457200" marR="0" rtl="0" algn="just">
              <a:lnSpc>
                <a:spcPct val="100000"/>
              </a:lnSpc>
              <a:spcBef>
                <a:spcPts val="0"/>
              </a:spcBef>
              <a:spcAft>
                <a:spcPts val="0"/>
              </a:spcAft>
              <a:buClr>
                <a:srgbClr val="EF89D2"/>
              </a:buClr>
              <a:buSzPts val="1350"/>
              <a:buFont typeface="Helvetica Neue"/>
              <a:buChar char="✓"/>
            </a:pPr>
            <a:r>
              <a:rPr b="1" lang="es" sz="1350" u="none" cap="none" strike="noStrike">
                <a:solidFill>
                  <a:srgbClr val="000000"/>
                </a:solidFill>
                <a:latin typeface="DM Sans"/>
                <a:ea typeface="DM Sans"/>
                <a:cs typeface="DM Sans"/>
                <a:sym typeface="DM Sans"/>
              </a:rPr>
              <a:t>Error Absoluto Medio</a:t>
            </a:r>
            <a:r>
              <a:rPr i="0" lang="es" sz="1350" u="none" cap="none" strike="noStrike">
                <a:solidFill>
                  <a:srgbClr val="000000"/>
                </a:solidFill>
                <a:latin typeface="DM Sans"/>
                <a:ea typeface="DM Sans"/>
                <a:cs typeface="DM Sans"/>
                <a:sym typeface="DM Sans"/>
              </a:rPr>
              <a:t> (MAE, Mean Absolute Error). </a:t>
            </a:r>
            <a:endParaRPr sz="1350">
              <a:latin typeface="DM Sans"/>
              <a:ea typeface="DM Sans"/>
              <a:cs typeface="DM Sans"/>
              <a:sym typeface="DM Sans"/>
            </a:endParaRPr>
          </a:p>
          <a:p>
            <a:pPr indent="-314325" lvl="0" marL="457200" marR="0" rtl="0" algn="just">
              <a:lnSpc>
                <a:spcPct val="100000"/>
              </a:lnSpc>
              <a:spcBef>
                <a:spcPts val="0"/>
              </a:spcBef>
              <a:spcAft>
                <a:spcPts val="0"/>
              </a:spcAft>
              <a:buClr>
                <a:srgbClr val="EF89D2"/>
              </a:buClr>
              <a:buSzPts val="1350"/>
              <a:buFont typeface="Helvetica Neue"/>
              <a:buChar char="✓"/>
            </a:pPr>
            <a:r>
              <a:rPr b="1" i="0" lang="es" sz="1350" u="none" cap="none" strike="noStrike">
                <a:solidFill>
                  <a:srgbClr val="000000"/>
                </a:solidFill>
                <a:latin typeface="DM Sans"/>
                <a:ea typeface="DM Sans"/>
                <a:cs typeface="DM Sans"/>
                <a:sym typeface="DM Sans"/>
              </a:rPr>
              <a:t>R-Cuadrado</a:t>
            </a:r>
            <a:r>
              <a:rPr i="0" lang="es" sz="1350" u="none" cap="none" strike="noStrike">
                <a:solidFill>
                  <a:srgbClr val="000000"/>
                </a:solidFill>
                <a:latin typeface="DM Sans"/>
                <a:ea typeface="DM Sans"/>
                <a:cs typeface="DM Sans"/>
                <a:sym typeface="DM Sans"/>
              </a:rPr>
              <a:t>.</a:t>
            </a:r>
            <a:endParaRPr i="0" sz="1350" u="sng" cap="none" strike="noStrike">
              <a:solidFill>
                <a:srgbClr val="000000"/>
              </a:solidFill>
              <a:latin typeface="DM Sans"/>
              <a:ea typeface="DM Sans"/>
              <a:cs typeface="DM Sans"/>
              <a:sym typeface="DM Sans"/>
            </a:endParaRPr>
          </a:p>
        </p:txBody>
      </p:sp>
      <p:sp>
        <p:nvSpPr>
          <p:cNvPr id="587" name="Google Shape;587;p90"/>
          <p:cNvSpPr txBox="1"/>
          <p:nvPr/>
        </p:nvSpPr>
        <p:spPr>
          <a:xfrm>
            <a:off x="4844798" y="2110050"/>
            <a:ext cx="3871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1000"/>
              </a:spcAft>
              <a:buNone/>
            </a:pPr>
            <a:r>
              <a:rPr lang="es" sz="1350">
                <a:latin typeface="DM Sans"/>
                <a:ea typeface="DM Sans"/>
                <a:cs typeface="DM Sans"/>
                <a:sym typeface="DM Sans"/>
              </a:rPr>
              <a:t>Existen varias métricas más como ser por ejemplo, el R cuadrado ajustado (R²), MSPE – Error de porcentaje cuadrático medio, entre otras.</a:t>
            </a:r>
            <a:endParaRPr sz="1350">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1"/>
          <p:cNvSpPr txBox="1"/>
          <p:nvPr/>
        </p:nvSpPr>
        <p:spPr>
          <a:xfrm>
            <a:off x="409850" y="1637125"/>
            <a:ext cx="4628100" cy="123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 </a:t>
            </a:r>
            <a:r>
              <a:rPr lang="es" sz="1350">
                <a:latin typeface="DM Sans"/>
                <a:ea typeface="DM Sans"/>
                <a:cs typeface="DM Sans"/>
                <a:sym typeface="DM Sans"/>
              </a:rPr>
              <a:t>Es </a:t>
            </a:r>
            <a:r>
              <a:rPr i="0" lang="es" sz="1350" u="none" cap="none" strike="noStrike">
                <a:solidFill>
                  <a:srgbClr val="000000"/>
                </a:solidFill>
                <a:latin typeface="DM Sans"/>
                <a:ea typeface="DM Sans"/>
                <a:cs typeface="DM Sans"/>
                <a:sym typeface="DM Sans"/>
              </a:rPr>
              <a:t>La métrica más comúnmente utilizada para las tareas de regresión</a:t>
            </a:r>
            <a:r>
              <a:rPr lang="es" sz="1350">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y representa a </a:t>
            </a:r>
            <a:r>
              <a:rPr b="1" i="0" lang="es" sz="1350" u="none" cap="none" strike="noStrike">
                <a:solidFill>
                  <a:srgbClr val="000000"/>
                </a:solidFill>
                <a:latin typeface="DM Sans"/>
                <a:ea typeface="DM Sans"/>
                <a:cs typeface="DM Sans"/>
                <a:sym typeface="DM Sans"/>
              </a:rPr>
              <a:t>la raíz cuadrada de la distancia cuadrada promedio entre el valor real y el valor pronosticado</a:t>
            </a:r>
            <a:r>
              <a:rPr i="0" lang="es" sz="1350" u="none" cap="none" strike="noStrike">
                <a:solidFill>
                  <a:srgbClr val="000000"/>
                </a:solidFill>
                <a:latin typeface="DM Sans"/>
                <a:ea typeface="DM Sans"/>
                <a:cs typeface="DM Sans"/>
                <a:sym typeface="DM Sans"/>
              </a:rPr>
              <a:t>.</a:t>
            </a:r>
            <a:endParaRPr i="0" sz="1350" u="sng" cap="none" strike="noStrike">
              <a:solidFill>
                <a:srgbClr val="000000"/>
              </a:solidFill>
              <a:latin typeface="DM Sans"/>
              <a:ea typeface="DM Sans"/>
              <a:cs typeface="DM Sans"/>
              <a:sym typeface="DM Sans"/>
            </a:endParaRPr>
          </a:p>
        </p:txBody>
      </p:sp>
      <p:sp>
        <p:nvSpPr>
          <p:cNvPr id="593" name="Google Shape;593;p91"/>
          <p:cNvSpPr txBox="1"/>
          <p:nvPr/>
        </p:nvSpPr>
        <p:spPr>
          <a:xfrm>
            <a:off x="409850" y="3258650"/>
            <a:ext cx="44595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latin typeface="DM Sans"/>
                <a:ea typeface="DM Sans"/>
                <a:cs typeface="DM Sans"/>
                <a:sym typeface="DM Sans"/>
              </a:rPr>
              <a:t>Indica el ajuste absoluto del modelo a los datos, </a:t>
            </a:r>
            <a:r>
              <a:rPr b="1" lang="es" sz="1350">
                <a:latin typeface="DM Sans"/>
                <a:ea typeface="DM Sans"/>
                <a:cs typeface="DM Sans"/>
                <a:sym typeface="DM Sans"/>
              </a:rPr>
              <a:t>cuán cerca están los puntos de datos observados de los valores predichos del modelo.</a:t>
            </a:r>
            <a:endParaRPr b="1" i="0" sz="1350" u="none" cap="none" strike="noStrike">
              <a:solidFill>
                <a:srgbClr val="000000"/>
              </a:solidFill>
              <a:latin typeface="DM Sans"/>
              <a:ea typeface="DM Sans"/>
              <a:cs typeface="DM Sans"/>
              <a:sym typeface="DM Sans"/>
            </a:endParaRPr>
          </a:p>
        </p:txBody>
      </p:sp>
      <p:sp>
        <p:nvSpPr>
          <p:cNvPr id="594" name="Google Shape;594;p91"/>
          <p:cNvSpPr txBox="1"/>
          <p:nvPr/>
        </p:nvSpPr>
        <p:spPr>
          <a:xfrm>
            <a:off x="409850" y="857696"/>
            <a:ext cx="7547700" cy="39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Error cuadrático medio (RMSE)</a:t>
            </a:r>
            <a:endParaRPr b="1" sz="3600">
              <a:solidFill>
                <a:schemeClr val="dk1"/>
              </a:solidFill>
              <a:latin typeface="DM Sans"/>
              <a:ea typeface="DM Sans"/>
              <a:cs typeface="DM Sans"/>
              <a:sym typeface="DM Sans"/>
            </a:endParaRPr>
          </a:p>
        </p:txBody>
      </p:sp>
      <p:pic>
        <p:nvPicPr>
          <p:cNvPr id="595" name="Google Shape;595;p91"/>
          <p:cNvPicPr preferRelativeResize="0"/>
          <p:nvPr/>
        </p:nvPicPr>
        <p:blipFill>
          <a:blip r:embed="rId3">
            <a:alphaModFix/>
          </a:blip>
          <a:stretch>
            <a:fillRect/>
          </a:stretch>
        </p:blipFill>
        <p:spPr>
          <a:xfrm>
            <a:off x="5352893" y="2284125"/>
            <a:ext cx="3316208" cy="1235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2"/>
          <p:cNvSpPr txBox="1"/>
          <p:nvPr/>
        </p:nvSpPr>
        <p:spPr>
          <a:xfrm>
            <a:off x="513125" y="1778650"/>
            <a:ext cx="4693500" cy="123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Es la </a:t>
            </a:r>
            <a:r>
              <a:rPr b="1" i="0" lang="es" sz="1350" u="none" cap="none" strike="noStrike">
                <a:solidFill>
                  <a:srgbClr val="000000"/>
                </a:solidFill>
                <a:latin typeface="DM Sans"/>
                <a:ea typeface="DM Sans"/>
                <a:cs typeface="DM Sans"/>
                <a:sym typeface="DM Sans"/>
              </a:rPr>
              <a:t>diferencia absoluta entre el valor objetivo y el valor predicho por el modelo</a:t>
            </a:r>
            <a:r>
              <a:rPr i="0" lang="es" sz="1350" u="none" cap="none" strike="noStrike">
                <a:solidFill>
                  <a:srgbClr val="000000"/>
                </a:solidFill>
                <a:latin typeface="DM Sans"/>
                <a:ea typeface="DM Sans"/>
                <a:cs typeface="DM Sans"/>
                <a:sym typeface="DM Sans"/>
              </a:rPr>
              <a:t>. </a:t>
            </a:r>
            <a:r>
              <a:rPr lang="es" sz="1350">
                <a:latin typeface="DM Sans"/>
                <a:ea typeface="DM Sans"/>
                <a:cs typeface="DM Sans"/>
                <a:sym typeface="DM Sans"/>
              </a:rPr>
              <a:t>E</a:t>
            </a:r>
            <a:r>
              <a:rPr i="0" lang="es" sz="1350" u="none" cap="none" strike="noStrike">
                <a:solidFill>
                  <a:srgbClr val="000000"/>
                </a:solidFill>
                <a:latin typeface="DM Sans"/>
                <a:ea typeface="DM Sans"/>
                <a:cs typeface="DM Sans"/>
                <a:sym typeface="DM Sans"/>
              </a:rPr>
              <a:t>s más robusto para los valores atípicos y no penaliza los errores tan extremadamente como el MSE.  </a:t>
            </a:r>
            <a:endParaRPr i="1" sz="1350" u="sng" cap="none" strike="noStrike">
              <a:solidFill>
                <a:srgbClr val="000000"/>
              </a:solidFill>
              <a:latin typeface="DM Sans"/>
              <a:ea typeface="DM Sans"/>
              <a:cs typeface="DM Sans"/>
              <a:sym typeface="DM Sans"/>
            </a:endParaRPr>
          </a:p>
        </p:txBody>
      </p:sp>
      <p:pic>
        <p:nvPicPr>
          <p:cNvPr id="601" name="Google Shape;601;p92"/>
          <p:cNvPicPr preferRelativeResize="0"/>
          <p:nvPr/>
        </p:nvPicPr>
        <p:blipFill rotWithShape="1">
          <a:blip r:embed="rId3">
            <a:alphaModFix/>
          </a:blip>
          <a:srcRect b="0" l="7396" r="6891" t="0"/>
          <a:stretch/>
        </p:blipFill>
        <p:spPr>
          <a:xfrm>
            <a:off x="5432700" y="2301425"/>
            <a:ext cx="3505175" cy="1237275"/>
          </a:xfrm>
          <a:prstGeom prst="rect">
            <a:avLst/>
          </a:prstGeom>
          <a:noFill/>
          <a:ln>
            <a:noFill/>
          </a:ln>
        </p:spPr>
      </p:pic>
      <p:sp>
        <p:nvSpPr>
          <p:cNvPr id="602" name="Google Shape;602;p92"/>
          <p:cNvSpPr txBox="1"/>
          <p:nvPr/>
        </p:nvSpPr>
        <p:spPr>
          <a:xfrm>
            <a:off x="361925" y="1066195"/>
            <a:ext cx="75477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Error absoluto medio (MAE)</a:t>
            </a:r>
            <a:endParaRPr b="1" sz="3600">
              <a:solidFill>
                <a:schemeClr val="dk1"/>
              </a:solidFill>
              <a:latin typeface="DM Sans"/>
              <a:ea typeface="DM Sans"/>
              <a:cs typeface="DM Sans"/>
              <a:sym typeface="DM Sans"/>
            </a:endParaRPr>
          </a:p>
        </p:txBody>
      </p:sp>
      <p:sp>
        <p:nvSpPr>
          <p:cNvPr id="603" name="Google Shape;603;p92"/>
          <p:cNvSpPr txBox="1"/>
          <p:nvPr/>
        </p:nvSpPr>
        <p:spPr>
          <a:xfrm>
            <a:off x="513125" y="3269102"/>
            <a:ext cx="47931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Este tipo de métrica, no es adecuada para aplicaciones en las que desea prestar más atención a los valores atípicos.</a:t>
            </a:r>
            <a:endParaRPr sz="1350">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3"/>
          <p:cNvSpPr txBox="1"/>
          <p:nvPr/>
        </p:nvSpPr>
        <p:spPr>
          <a:xfrm>
            <a:off x="527000" y="1731800"/>
            <a:ext cx="4686900" cy="123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rgbClr val="333333"/>
                </a:solidFill>
                <a:highlight>
                  <a:srgbClr val="FFFFFF"/>
                </a:highlight>
                <a:latin typeface="DM Sans"/>
                <a:ea typeface="DM Sans"/>
                <a:cs typeface="DM Sans"/>
                <a:sym typeface="DM Sans"/>
              </a:rPr>
              <a:t>👉 </a:t>
            </a:r>
            <a:r>
              <a:rPr b="1" i="0" lang="es" sz="1350" u="none" cap="none" strike="noStrike">
                <a:solidFill>
                  <a:srgbClr val="000000"/>
                </a:solidFill>
                <a:latin typeface="DM Sans"/>
                <a:ea typeface="DM Sans"/>
                <a:cs typeface="DM Sans"/>
                <a:sym typeface="DM Sans"/>
              </a:rPr>
              <a:t>indica la bondad o la aptitud del modelo</a:t>
            </a:r>
            <a:r>
              <a:rPr i="0" lang="es" sz="1350" u="none" cap="none" strike="noStrike">
                <a:solidFill>
                  <a:srgbClr val="000000"/>
                </a:solidFill>
                <a:latin typeface="DM Sans"/>
                <a:ea typeface="DM Sans"/>
                <a:cs typeface="DM Sans"/>
                <a:sym typeface="DM Sans"/>
              </a:rPr>
              <a:t>, a menudo se utiliza con fines descriptivos y muestra que también las variables independientes seleccionadas explican la variabilidad en sus variables dependiente. </a:t>
            </a:r>
            <a:endParaRPr i="0" sz="1350" u="sng" cap="none" strike="noStrike">
              <a:solidFill>
                <a:srgbClr val="000000"/>
              </a:solidFill>
              <a:latin typeface="DM Sans"/>
              <a:ea typeface="DM Sans"/>
              <a:cs typeface="DM Sans"/>
              <a:sym typeface="DM Sans"/>
            </a:endParaRPr>
          </a:p>
        </p:txBody>
      </p:sp>
      <p:sp>
        <p:nvSpPr>
          <p:cNvPr id="609" name="Google Shape;609;p93"/>
          <p:cNvSpPr txBox="1"/>
          <p:nvPr/>
        </p:nvSpPr>
        <p:spPr>
          <a:xfrm>
            <a:off x="527000" y="3135550"/>
            <a:ext cx="4426800" cy="1017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R-cuadrado tiene la propiedad útil de que su escala es intuitiva, va de 0 a 1, con 0 indicando que el modelo propuesto no mejora la predicción sobre el modelo medido y 1 indica una predicción perfecta. </a:t>
            </a:r>
            <a:endParaRPr i="0" sz="1350" u="none" cap="none" strike="noStrike">
              <a:solidFill>
                <a:srgbClr val="000000"/>
              </a:solidFill>
              <a:latin typeface="DM Sans"/>
              <a:ea typeface="DM Sans"/>
              <a:cs typeface="DM Sans"/>
              <a:sym typeface="DM Sans"/>
            </a:endParaRPr>
          </a:p>
        </p:txBody>
      </p:sp>
      <p:sp>
        <p:nvSpPr>
          <p:cNvPr id="610" name="Google Shape;610;p93"/>
          <p:cNvSpPr txBox="1"/>
          <p:nvPr/>
        </p:nvSpPr>
        <p:spPr>
          <a:xfrm>
            <a:off x="615525" y="806046"/>
            <a:ext cx="7547700" cy="414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R2</a:t>
            </a:r>
            <a:endParaRPr b="1" sz="3600">
              <a:solidFill>
                <a:schemeClr val="dk1"/>
              </a:solidFill>
              <a:latin typeface="DM Sans"/>
              <a:ea typeface="DM Sans"/>
              <a:cs typeface="DM Sans"/>
              <a:sym typeface="DM Sans"/>
            </a:endParaRPr>
          </a:p>
        </p:txBody>
      </p:sp>
      <p:pic>
        <p:nvPicPr>
          <p:cNvPr id="611" name="Google Shape;611;p93"/>
          <p:cNvPicPr preferRelativeResize="0"/>
          <p:nvPr/>
        </p:nvPicPr>
        <p:blipFill>
          <a:blip r:embed="rId3">
            <a:alphaModFix/>
          </a:blip>
          <a:stretch>
            <a:fillRect/>
          </a:stretch>
        </p:blipFill>
        <p:spPr>
          <a:xfrm>
            <a:off x="5213925" y="2571748"/>
            <a:ext cx="3689474" cy="61155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grpSp>
        <p:nvGrpSpPr>
          <p:cNvPr id="616" name="Google Shape;616;p94"/>
          <p:cNvGrpSpPr/>
          <p:nvPr/>
        </p:nvGrpSpPr>
        <p:grpSpPr>
          <a:xfrm>
            <a:off x="473370" y="619431"/>
            <a:ext cx="738905" cy="738905"/>
            <a:chOff x="575612" y="1950748"/>
            <a:chExt cx="431100" cy="431100"/>
          </a:xfrm>
        </p:grpSpPr>
        <p:sp>
          <p:nvSpPr>
            <p:cNvPr id="617" name="Google Shape;617;p9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8" name="Google Shape;618;p9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19" name="Google Shape;619;p9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620" name="Google Shape;620;p94"/>
          <p:cNvSpPr txBox="1"/>
          <p:nvPr/>
        </p:nvSpPr>
        <p:spPr>
          <a:xfrm>
            <a:off x="473350" y="1626100"/>
            <a:ext cx="7169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Imaginemos que estamos esperando un mail importante y se categoriza como spam ¿Cuál es el problema? ¿Cómo podemos utilizar las métricas para reducir el margen de error? </a:t>
            </a:r>
            <a:endParaRPr sz="20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p:txBody>
      </p:sp>
      <p:sp>
        <p:nvSpPr>
          <p:cNvPr id="621" name="Google Shape;621;p94"/>
          <p:cNvSpPr txBox="1"/>
          <p:nvPr/>
        </p:nvSpPr>
        <p:spPr>
          <a:xfrm>
            <a:off x="473350" y="33374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9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627" name="Google Shape;627;p95"/>
          <p:cNvSpPr txBox="1"/>
          <p:nvPr/>
        </p:nvSpPr>
        <p:spPr>
          <a:xfrm>
            <a:off x="473350" y="1632450"/>
            <a:ext cx="7169400" cy="25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B7B7B7"/>
                </a:solidFill>
                <a:latin typeface="DM Sans"/>
                <a:ea typeface="DM Sans"/>
                <a:cs typeface="DM Sans"/>
                <a:sym typeface="DM Sans"/>
              </a:rPr>
              <a:t>Exploremos cómo se obtienen las diversas métricas para evaluar el desempeño de un modelo de clasificación y regresión.</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Utilizaremos el notebook  Clase_19.ipynb dentro de la carpeta de clase.</a:t>
            </a:r>
            <a:endParaRPr sz="2500">
              <a:solidFill>
                <a:srgbClr val="B7B7B7"/>
              </a:solidFill>
              <a:latin typeface="DM Sans"/>
              <a:ea typeface="DM Sans"/>
              <a:cs typeface="DM Sans"/>
              <a:sym typeface="DM Sans"/>
            </a:endParaRPr>
          </a:p>
        </p:txBody>
      </p:sp>
      <p:grpSp>
        <p:nvGrpSpPr>
          <p:cNvPr id="628" name="Google Shape;628;p95"/>
          <p:cNvGrpSpPr/>
          <p:nvPr/>
        </p:nvGrpSpPr>
        <p:grpSpPr>
          <a:xfrm>
            <a:off x="473351" y="619523"/>
            <a:ext cx="738900" cy="738900"/>
            <a:chOff x="473351" y="619523"/>
            <a:chExt cx="738900" cy="738900"/>
          </a:xfrm>
        </p:grpSpPr>
        <p:sp>
          <p:nvSpPr>
            <p:cNvPr id="629" name="Google Shape;629;p9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9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6"/>
          <p:cNvSpPr txBox="1"/>
          <p:nvPr/>
        </p:nvSpPr>
        <p:spPr>
          <a:xfrm>
            <a:off x="1090050" y="235850"/>
            <a:ext cx="6963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s" sz="4000">
                <a:latin typeface="Anton"/>
                <a:ea typeface="Anton"/>
                <a:cs typeface="Anton"/>
                <a:sym typeface="Anton"/>
              </a:rPr>
              <a:t>Recordemos…</a:t>
            </a:r>
            <a:endParaRPr b="1" i="1" sz="4000">
              <a:latin typeface="Anton"/>
              <a:ea typeface="Anton"/>
              <a:cs typeface="Anton"/>
              <a:sym typeface="Anton"/>
            </a:endParaRPr>
          </a:p>
        </p:txBody>
      </p:sp>
      <p:pic>
        <p:nvPicPr>
          <p:cNvPr id="636" name="Google Shape;636;p9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37" name="Google Shape;637;p96"/>
          <p:cNvPicPr preferRelativeResize="0"/>
          <p:nvPr/>
        </p:nvPicPr>
        <p:blipFill>
          <a:blip r:embed="rId4">
            <a:alphaModFix/>
          </a:blip>
          <a:stretch>
            <a:fillRect/>
          </a:stretch>
        </p:blipFill>
        <p:spPr>
          <a:xfrm>
            <a:off x="803900" y="621350"/>
            <a:ext cx="1964050" cy="2817375"/>
          </a:xfrm>
          <a:prstGeom prst="rect">
            <a:avLst/>
          </a:prstGeom>
          <a:noFill/>
          <a:ln>
            <a:noFill/>
          </a:ln>
        </p:spPr>
      </p:pic>
      <p:cxnSp>
        <p:nvCxnSpPr>
          <p:cNvPr id="638" name="Google Shape;638;p96"/>
          <p:cNvCxnSpPr>
            <a:stCxn id="639" idx="3"/>
            <a:endCxn id="640" idx="1"/>
          </p:cNvCxnSpPr>
          <p:nvPr/>
        </p:nvCxnSpPr>
        <p:spPr>
          <a:xfrm flipH="1" rot="10800000">
            <a:off x="3115250" y="1455713"/>
            <a:ext cx="971100" cy="2486700"/>
          </a:xfrm>
          <a:prstGeom prst="straightConnector1">
            <a:avLst/>
          </a:prstGeom>
          <a:noFill/>
          <a:ln cap="flat" cmpd="sng" w="9525">
            <a:solidFill>
              <a:schemeClr val="dk2"/>
            </a:solidFill>
            <a:prstDash val="solid"/>
            <a:round/>
            <a:headEnd len="med" w="med" type="none"/>
            <a:tailEnd len="med" w="med" type="triangle"/>
          </a:ln>
        </p:spPr>
      </p:cxnSp>
      <p:cxnSp>
        <p:nvCxnSpPr>
          <p:cNvPr id="641" name="Google Shape;641;p96"/>
          <p:cNvCxnSpPr>
            <a:stCxn id="639" idx="3"/>
            <a:endCxn id="642" idx="1"/>
          </p:cNvCxnSpPr>
          <p:nvPr/>
        </p:nvCxnSpPr>
        <p:spPr>
          <a:xfrm flipH="1" rot="10800000">
            <a:off x="3115250" y="2326013"/>
            <a:ext cx="971100" cy="1616400"/>
          </a:xfrm>
          <a:prstGeom prst="straightConnector1">
            <a:avLst/>
          </a:prstGeom>
          <a:noFill/>
          <a:ln cap="flat" cmpd="sng" w="9525">
            <a:solidFill>
              <a:schemeClr val="dk2"/>
            </a:solidFill>
            <a:prstDash val="solid"/>
            <a:round/>
            <a:headEnd len="med" w="med" type="none"/>
            <a:tailEnd len="med" w="med" type="triangle"/>
          </a:ln>
        </p:spPr>
      </p:cxnSp>
      <p:cxnSp>
        <p:nvCxnSpPr>
          <p:cNvPr id="643" name="Google Shape;643;p96"/>
          <p:cNvCxnSpPr>
            <a:stCxn id="639" idx="3"/>
            <a:endCxn id="644" idx="1"/>
          </p:cNvCxnSpPr>
          <p:nvPr/>
        </p:nvCxnSpPr>
        <p:spPr>
          <a:xfrm flipH="1" rot="10800000">
            <a:off x="3115250" y="3100013"/>
            <a:ext cx="971100" cy="842400"/>
          </a:xfrm>
          <a:prstGeom prst="straightConnector1">
            <a:avLst/>
          </a:prstGeom>
          <a:noFill/>
          <a:ln cap="flat" cmpd="sng" w="9525">
            <a:solidFill>
              <a:schemeClr val="dk2"/>
            </a:solidFill>
            <a:prstDash val="solid"/>
            <a:round/>
            <a:headEnd len="med" w="med" type="none"/>
            <a:tailEnd len="med" w="med" type="triangle"/>
          </a:ln>
        </p:spPr>
      </p:cxnSp>
      <p:sp>
        <p:nvSpPr>
          <p:cNvPr id="639" name="Google Shape;639;p96"/>
          <p:cNvSpPr/>
          <p:nvPr/>
        </p:nvSpPr>
        <p:spPr>
          <a:xfrm>
            <a:off x="428150" y="3592313"/>
            <a:ext cx="2687100" cy="7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latin typeface="Helvetica Neue"/>
                <a:ea typeface="Helvetica Neue"/>
                <a:cs typeface="Helvetica Neue"/>
                <a:sym typeface="Helvetica Neue"/>
              </a:rPr>
              <a:t>Clase 17</a:t>
            </a:r>
            <a:endParaRPr b="1">
              <a:latin typeface="Helvetica Neue"/>
              <a:ea typeface="Helvetica Neue"/>
              <a:cs typeface="Helvetica Neue"/>
              <a:sym typeface="Helvetica Neue"/>
            </a:endParaRPr>
          </a:p>
          <a:p>
            <a:pPr indent="0" lvl="0" marL="0" rtl="0" algn="ctr">
              <a:spcBef>
                <a:spcPts val="0"/>
              </a:spcBef>
              <a:spcAft>
                <a:spcPts val="0"/>
              </a:spcAft>
              <a:buNone/>
            </a:pPr>
            <a:r>
              <a:rPr b="1" lang="es">
                <a:latin typeface="Helvetica Neue"/>
                <a:ea typeface="Helvetica Neue"/>
                <a:cs typeface="Helvetica Neue"/>
                <a:sym typeface="Helvetica Neue"/>
              </a:rPr>
              <a:t>Estructurando un Proyecto DS- Parte II</a:t>
            </a:r>
            <a:endParaRPr b="1">
              <a:latin typeface="Helvetica Neue"/>
              <a:ea typeface="Helvetica Neue"/>
              <a:cs typeface="Helvetica Neue"/>
              <a:sym typeface="Helvetica Neue"/>
            </a:endParaRPr>
          </a:p>
        </p:txBody>
      </p:sp>
      <p:sp>
        <p:nvSpPr>
          <p:cNvPr id="640" name="Google Shape;640;p96"/>
          <p:cNvSpPr/>
          <p:nvPr/>
        </p:nvSpPr>
        <p:spPr>
          <a:xfrm>
            <a:off x="4086400" y="1224950"/>
            <a:ext cx="2813700" cy="46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Generamos recomendaciones basados en insights obtenidos</a:t>
            </a:r>
            <a:endParaRPr>
              <a:latin typeface="Helvetica Neue"/>
              <a:ea typeface="Helvetica Neue"/>
              <a:cs typeface="Helvetica Neue"/>
              <a:sym typeface="Helvetica Neue"/>
            </a:endParaRPr>
          </a:p>
        </p:txBody>
      </p:sp>
      <p:sp>
        <p:nvSpPr>
          <p:cNvPr id="642" name="Google Shape;642;p96"/>
          <p:cNvSpPr/>
          <p:nvPr/>
        </p:nvSpPr>
        <p:spPr>
          <a:xfrm>
            <a:off x="4086400" y="2095425"/>
            <a:ext cx="2813700" cy="46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Definimos Objetivo, Contexto y Problema comercial</a:t>
            </a:r>
            <a:endParaRPr>
              <a:latin typeface="Helvetica Neue"/>
              <a:ea typeface="Helvetica Neue"/>
              <a:cs typeface="Helvetica Neue"/>
              <a:sym typeface="Helvetica Neue"/>
            </a:endParaRPr>
          </a:p>
        </p:txBody>
      </p:sp>
      <p:sp>
        <p:nvSpPr>
          <p:cNvPr id="644" name="Google Shape;644;p96"/>
          <p:cNvSpPr/>
          <p:nvPr/>
        </p:nvSpPr>
        <p:spPr>
          <a:xfrm>
            <a:off x="4086400" y="2857000"/>
            <a:ext cx="2813700" cy="48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Contexto analitico, Limpieza de datos y EDA </a:t>
            </a:r>
            <a:endParaRPr>
              <a:latin typeface="Helvetica Neue"/>
              <a:ea typeface="Helvetica Neue"/>
              <a:cs typeface="Helvetica Neue"/>
              <a:sym typeface="Helvetica Neue"/>
            </a:endParaRPr>
          </a:p>
        </p:txBody>
      </p:sp>
      <p:sp>
        <p:nvSpPr>
          <p:cNvPr id="645" name="Google Shape;645;p96"/>
          <p:cNvSpPr/>
          <p:nvPr/>
        </p:nvSpPr>
        <p:spPr>
          <a:xfrm>
            <a:off x="5307313" y="3479163"/>
            <a:ext cx="424200" cy="64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6"/>
          <p:cNvSpPr/>
          <p:nvPr/>
        </p:nvSpPr>
        <p:spPr>
          <a:xfrm>
            <a:off x="4089975" y="4153850"/>
            <a:ext cx="2813700" cy="40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300">
                <a:latin typeface="Helvetica Neue"/>
                <a:ea typeface="Helvetica Neue"/>
                <a:cs typeface="Helvetica Neue"/>
                <a:sym typeface="Helvetica Neue"/>
              </a:rPr>
              <a:t>Obtenemos conclusiones y puntos importantes a resaltar</a:t>
            </a:r>
            <a:endParaRPr sz="1300">
              <a:latin typeface="Helvetica Neue"/>
              <a:ea typeface="Helvetica Neue"/>
              <a:cs typeface="Helvetica Neue"/>
              <a:sym typeface="Helvetica Neue"/>
            </a:endParaRPr>
          </a:p>
        </p:txBody>
      </p:sp>
      <p:sp>
        <p:nvSpPr>
          <p:cNvPr id="647" name="Google Shape;647;p96"/>
          <p:cNvSpPr/>
          <p:nvPr/>
        </p:nvSpPr>
        <p:spPr>
          <a:xfrm>
            <a:off x="6985775" y="4097675"/>
            <a:ext cx="713700" cy="46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96"/>
          <p:cNvPicPr preferRelativeResize="0"/>
          <p:nvPr/>
        </p:nvPicPr>
        <p:blipFill>
          <a:blip r:embed="rId5">
            <a:alphaModFix/>
          </a:blip>
          <a:stretch>
            <a:fillRect/>
          </a:stretch>
        </p:blipFill>
        <p:spPr>
          <a:xfrm>
            <a:off x="7503600" y="312150"/>
            <a:ext cx="971100" cy="971100"/>
          </a:xfrm>
          <a:prstGeom prst="rect">
            <a:avLst/>
          </a:prstGeom>
          <a:noFill/>
          <a:ln>
            <a:noFill/>
          </a:ln>
        </p:spPr>
      </p:pic>
      <p:pic>
        <p:nvPicPr>
          <p:cNvPr id="649" name="Google Shape;649;p96"/>
          <p:cNvPicPr preferRelativeResize="0"/>
          <p:nvPr/>
        </p:nvPicPr>
        <p:blipFill>
          <a:blip r:embed="rId6">
            <a:alphaModFix/>
          </a:blip>
          <a:stretch>
            <a:fillRect/>
          </a:stretch>
        </p:blipFill>
        <p:spPr>
          <a:xfrm>
            <a:off x="7423375" y="1306738"/>
            <a:ext cx="1226600" cy="1226600"/>
          </a:xfrm>
          <a:prstGeom prst="rect">
            <a:avLst/>
          </a:prstGeom>
          <a:noFill/>
          <a:ln>
            <a:noFill/>
          </a:ln>
        </p:spPr>
      </p:pic>
      <p:pic>
        <p:nvPicPr>
          <p:cNvPr id="650" name="Google Shape;650;p96"/>
          <p:cNvPicPr preferRelativeResize="0"/>
          <p:nvPr/>
        </p:nvPicPr>
        <p:blipFill>
          <a:blip r:embed="rId7">
            <a:alphaModFix/>
          </a:blip>
          <a:stretch>
            <a:fillRect/>
          </a:stretch>
        </p:blipFill>
        <p:spPr>
          <a:xfrm>
            <a:off x="7567913" y="2565900"/>
            <a:ext cx="1054975" cy="1054975"/>
          </a:xfrm>
          <a:prstGeom prst="rect">
            <a:avLst/>
          </a:prstGeom>
          <a:noFill/>
          <a:ln>
            <a:noFill/>
          </a:ln>
        </p:spPr>
      </p:pic>
      <p:pic>
        <p:nvPicPr>
          <p:cNvPr id="651" name="Google Shape;651;p96"/>
          <p:cNvPicPr preferRelativeResize="0"/>
          <p:nvPr/>
        </p:nvPicPr>
        <p:blipFill>
          <a:blip r:embed="rId8">
            <a:alphaModFix/>
          </a:blip>
          <a:stretch>
            <a:fillRect/>
          </a:stretch>
        </p:blipFill>
        <p:spPr>
          <a:xfrm>
            <a:off x="7699475" y="3688525"/>
            <a:ext cx="971100" cy="9711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pSp>
        <p:nvGrpSpPr>
          <p:cNvPr id="656" name="Google Shape;656;p97"/>
          <p:cNvGrpSpPr/>
          <p:nvPr/>
        </p:nvGrpSpPr>
        <p:grpSpPr>
          <a:xfrm>
            <a:off x="4202558" y="994173"/>
            <a:ext cx="738900" cy="738900"/>
            <a:chOff x="3137108" y="2467173"/>
            <a:chExt cx="738900" cy="738900"/>
          </a:xfrm>
        </p:grpSpPr>
        <p:sp>
          <p:nvSpPr>
            <p:cNvPr id="657" name="Google Shape;657;p9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8" name="Google Shape;658;p9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59" name="Google Shape;659;p97"/>
          <p:cNvSpPr txBox="1"/>
          <p:nvPr/>
        </p:nvSpPr>
        <p:spPr>
          <a:xfrm>
            <a:off x="1334800" y="194125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P</a:t>
            </a:r>
            <a:r>
              <a:rPr b="1" lang="es" sz="4000">
                <a:solidFill>
                  <a:schemeClr val="dk1"/>
                </a:solidFill>
                <a:latin typeface="DM Sans"/>
                <a:ea typeface="DM Sans"/>
                <a:cs typeface="DM Sans"/>
                <a:sym typeface="DM Sans"/>
              </a:rPr>
              <a:t>ráctica integradora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60" name="Google Shape;660;p97"/>
          <p:cNvSpPr txBox="1"/>
          <p:nvPr/>
        </p:nvSpPr>
        <p:spPr>
          <a:xfrm>
            <a:off x="987300" y="2947538"/>
            <a:ext cx="7169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Deberán entregar en duplas de dos estudiantes el quinto avance de su proyecto final. Continuaremos hablando sobre lo trabajado en el desafío “Estructurando un proyecto de DS Parte II”. </a:t>
            </a:r>
            <a:endParaRPr sz="2000">
              <a:solidFill>
                <a:srgbClr val="999999"/>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pSp>
        <p:nvGrpSpPr>
          <p:cNvPr id="665" name="Google Shape;665;p98"/>
          <p:cNvGrpSpPr/>
          <p:nvPr/>
        </p:nvGrpSpPr>
        <p:grpSpPr>
          <a:xfrm>
            <a:off x="457345" y="468197"/>
            <a:ext cx="431074" cy="431074"/>
            <a:chOff x="3137108" y="2467173"/>
            <a:chExt cx="738900" cy="738900"/>
          </a:xfrm>
        </p:grpSpPr>
        <p:sp>
          <p:nvSpPr>
            <p:cNvPr id="666" name="Google Shape;666;p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68" name="Google Shape;668;p98"/>
          <p:cNvSpPr txBox="1"/>
          <p:nvPr/>
        </p:nvSpPr>
        <p:spPr>
          <a:xfrm>
            <a:off x="210800" y="1908175"/>
            <a:ext cx="4316700" cy="325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Crearán un notebook que complemente el trabajo realizado en los siguientes apartados: </a:t>
            </a:r>
            <a:endParaRPr sz="1350">
              <a:solidFill>
                <a:srgbClr val="999999"/>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 sz="1350">
                <a:solidFill>
                  <a:srgbClr val="999999"/>
                </a:solidFill>
                <a:latin typeface="DM Sans"/>
                <a:ea typeface="DM Sans"/>
                <a:cs typeface="DM Sans"/>
                <a:sym typeface="DM Sans"/>
              </a:rPr>
              <a:t>i) elegir un método de feature selection para reducir la dimensionalidad del dataset, </a:t>
            </a:r>
            <a:endParaRPr sz="1350">
              <a:solidFill>
                <a:srgbClr val="999999"/>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 sz="1350">
                <a:solidFill>
                  <a:srgbClr val="999999"/>
                </a:solidFill>
                <a:latin typeface="DM Sans"/>
                <a:ea typeface="DM Sans"/>
                <a:cs typeface="DM Sans"/>
                <a:sym typeface="DM Sans"/>
              </a:rPr>
              <a:t>ii) elegir un algoritmo de regresión o clasificación para entrenar con los datos elegidos,</a:t>
            </a:r>
            <a:endParaRPr sz="1350">
              <a:solidFill>
                <a:srgbClr val="999999"/>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 sz="1350">
                <a:solidFill>
                  <a:srgbClr val="999999"/>
                </a:solidFill>
                <a:latin typeface="DM Sans"/>
                <a:ea typeface="DM Sans"/>
                <a:cs typeface="DM Sans"/>
                <a:sym typeface="DM Sans"/>
              </a:rPr>
              <a:t> iii) cálculo de métricas para validar el modelo</a:t>
            </a:r>
            <a:endParaRPr sz="1350">
              <a:solidFill>
                <a:srgbClr val="999999"/>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 sz="1350">
                <a:solidFill>
                  <a:srgbClr val="999999"/>
                </a:solidFill>
                <a:latin typeface="DM Sans"/>
                <a:ea typeface="DM Sans"/>
                <a:cs typeface="DM Sans"/>
                <a:sym typeface="DM Sans"/>
              </a:rPr>
              <a:t>iv) generar conclusiones con base en los resultados obtenidos.</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u="sng">
              <a:solidFill>
                <a:srgbClr val="83AEFB"/>
              </a:solidFill>
              <a:latin typeface="DM Sans"/>
              <a:ea typeface="DM Sans"/>
              <a:cs typeface="DM Sans"/>
              <a:sym typeface="DM Sans"/>
            </a:endParaRPr>
          </a:p>
        </p:txBody>
      </p:sp>
      <p:sp>
        <p:nvSpPr>
          <p:cNvPr id="669" name="Google Shape;669;p98"/>
          <p:cNvSpPr txBox="1"/>
          <p:nvPr/>
        </p:nvSpPr>
        <p:spPr>
          <a:xfrm>
            <a:off x="501450" y="1081750"/>
            <a:ext cx="73101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E</a:t>
            </a:r>
            <a:r>
              <a:rPr b="1" lang="es" sz="3300">
                <a:solidFill>
                  <a:schemeClr val="dk1"/>
                </a:solidFill>
                <a:latin typeface="DM Sans"/>
                <a:ea typeface="DM Sans"/>
                <a:cs typeface="DM Sans"/>
                <a:sym typeface="DM Sans"/>
              </a:rPr>
              <a:t>structurando un proyecto de ds</a:t>
            </a:r>
            <a:r>
              <a:rPr b="1" lang="es" sz="3300">
                <a:solidFill>
                  <a:schemeClr val="dk1"/>
                </a:solidFill>
                <a:latin typeface="DM Sans"/>
                <a:ea typeface="DM Sans"/>
                <a:cs typeface="DM Sans"/>
                <a:sym typeface="DM Sans"/>
              </a:rPr>
              <a:t>-</a:t>
            </a:r>
            <a:r>
              <a:rPr b="1" lang="es" sz="3300">
                <a:solidFill>
                  <a:schemeClr val="dk1"/>
                </a:solidFill>
                <a:latin typeface="DM Sans"/>
                <a:ea typeface="DM Sans"/>
                <a:cs typeface="DM Sans"/>
                <a:sym typeface="DM Sans"/>
              </a:rPr>
              <a:t>parte iii</a:t>
            </a:r>
            <a:endParaRPr b="1" sz="3300">
              <a:solidFill>
                <a:schemeClr val="dk1"/>
              </a:solidFill>
              <a:latin typeface="DM Sans"/>
              <a:ea typeface="DM Sans"/>
              <a:cs typeface="DM Sans"/>
              <a:sym typeface="DM Sans"/>
            </a:endParaRPr>
          </a:p>
        </p:txBody>
      </p:sp>
      <p:pic>
        <p:nvPicPr>
          <p:cNvPr id="670" name="Google Shape;670;p9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71" name="Google Shape;671;p9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672" name="Google Shape;672;p98"/>
          <p:cNvSpPr txBox="1"/>
          <p:nvPr/>
        </p:nvSpPr>
        <p:spPr>
          <a:xfrm>
            <a:off x="4527575" y="1908175"/>
            <a:ext cx="4145700" cy="28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El código debe estar hecho en un notebook y debe estar probado.</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Entregar un archivo con formato .ipynb. Debe tener el nombre “Proyecto_ParteIII_+Apellido(s).ipynb”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Preparar el código y probar los resultados con subconjuntos del conjunto original.</a:t>
            </a:r>
            <a:endParaRPr b="1" sz="1350">
              <a:latin typeface="DM Sans"/>
              <a:ea typeface="DM Sans"/>
              <a:cs typeface="DM Sans"/>
              <a:sym typeface="DM Sans"/>
            </a:endParaRPr>
          </a:p>
        </p:txBody>
      </p:sp>
      <p:sp>
        <p:nvSpPr>
          <p:cNvPr id="673" name="Google Shape;673;p98"/>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Conceptos básicos</a:t>
            </a:r>
            <a:endParaRPr b="1" sz="4000">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99"/>
          <p:cNvGrpSpPr/>
          <p:nvPr/>
        </p:nvGrpSpPr>
        <p:grpSpPr>
          <a:xfrm>
            <a:off x="4202550" y="994173"/>
            <a:ext cx="738900" cy="738900"/>
            <a:chOff x="5323100" y="2467173"/>
            <a:chExt cx="738900" cy="738900"/>
          </a:xfrm>
        </p:grpSpPr>
        <p:sp>
          <p:nvSpPr>
            <p:cNvPr id="679" name="Google Shape;679;p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80" name="Google Shape;680;p99"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681" name="Google Shape;681;p9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a:t>
            </a:r>
            <a:r>
              <a:rPr b="1" lang="es" sz="4000">
                <a:solidFill>
                  <a:schemeClr val="dk1"/>
                </a:solidFill>
                <a:latin typeface="DM Sans"/>
                <a:ea typeface="DM Sans"/>
                <a:cs typeface="DM Sans"/>
                <a:sym typeface="DM Sans"/>
              </a:rPr>
              <a:t>valuando modelos ML</a:t>
            </a:r>
            <a:endParaRPr b="1" sz="4000">
              <a:solidFill>
                <a:schemeClr val="dk1"/>
              </a:solidFill>
              <a:highlight>
                <a:srgbClr val="EAFF6A"/>
              </a:highlight>
              <a:latin typeface="DM Sans"/>
              <a:ea typeface="DM Sans"/>
              <a:cs typeface="DM Sans"/>
              <a:sym typeface="DM Sans"/>
            </a:endParaRPr>
          </a:p>
        </p:txBody>
      </p:sp>
      <p:sp>
        <p:nvSpPr>
          <p:cNvPr id="682" name="Google Shape;682;p99"/>
          <p:cNvSpPr txBox="1"/>
          <p:nvPr/>
        </p:nvSpPr>
        <p:spPr>
          <a:xfrm>
            <a:off x="987300" y="2947538"/>
            <a:ext cx="7169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2000">
                <a:solidFill>
                  <a:srgbClr val="999999"/>
                </a:solidFill>
                <a:latin typeface="DM Sans"/>
                <a:ea typeface="DM Sans"/>
                <a:cs typeface="DM Sans"/>
                <a:sym typeface="DM Sans"/>
              </a:rPr>
              <a:t>Se propone complementar el análisis desarrollado hasta el momento del proyecto final. Se deberá entregar en duplas.</a:t>
            </a:r>
            <a:endParaRPr sz="2000">
              <a:solidFill>
                <a:srgbClr val="999999"/>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2000">
              <a:solidFill>
                <a:srgbClr val="999999"/>
              </a:solidFill>
              <a:latin typeface="DM Sans"/>
              <a:ea typeface="DM Sans"/>
              <a:cs typeface="DM Sans"/>
              <a:sym typeface="DM Sans"/>
            </a:endParaRPr>
          </a:p>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0"/>
          <p:cNvSpPr txBox="1"/>
          <p:nvPr/>
        </p:nvSpPr>
        <p:spPr>
          <a:xfrm>
            <a:off x="501450" y="1081750"/>
            <a:ext cx="731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Evaluando modelos ML</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688" name="Google Shape;688;p10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89" name="Google Shape;689;p100"/>
          <p:cNvGrpSpPr/>
          <p:nvPr/>
        </p:nvGrpSpPr>
        <p:grpSpPr>
          <a:xfrm>
            <a:off x="457357" y="468284"/>
            <a:ext cx="431074" cy="431074"/>
            <a:chOff x="5323100" y="2467173"/>
            <a:chExt cx="738900" cy="738900"/>
          </a:xfrm>
        </p:grpSpPr>
        <p:sp>
          <p:nvSpPr>
            <p:cNvPr id="690" name="Google Shape;690;p10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91" name="Google Shape;691;p10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92" name="Google Shape;692;p100"/>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COMPLEMENTARIO</a:t>
            </a:r>
            <a:endParaRPr>
              <a:latin typeface="DM Sans"/>
              <a:ea typeface="DM Sans"/>
              <a:cs typeface="DM Sans"/>
              <a:sym typeface="DM Sans"/>
            </a:endParaRPr>
          </a:p>
        </p:txBody>
      </p:sp>
      <p:sp>
        <p:nvSpPr>
          <p:cNvPr id="693" name="Google Shape;693;p100"/>
          <p:cNvSpPr txBox="1"/>
          <p:nvPr/>
        </p:nvSpPr>
        <p:spPr>
          <a:xfrm>
            <a:off x="4527575" y="1908175"/>
            <a:ext cx="4434600" cy="28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El código debe estar hecho en un notebook y debe estar probado.</a:t>
            </a:r>
            <a:endParaRPr b="1" sz="1350">
              <a:latin typeface="DM Sans"/>
              <a:ea typeface="DM Sans"/>
              <a:cs typeface="DM Sans"/>
              <a:sym typeface="DM Sans"/>
            </a:endParaRPr>
          </a:p>
          <a:p>
            <a:pPr indent="0" lvl="0" marL="0" rtl="0" algn="l">
              <a:spcBef>
                <a:spcPts val="80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Entregar un archivo con formato .ipynb. Debe tener el nombre “Proyecto_ComplementarioI_+Apellido.ipynb”  </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Preparar el código y probar los resultados con subconjuntos del conjunto original.</a:t>
            </a:r>
            <a:endParaRPr sz="1350">
              <a:solidFill>
                <a:srgbClr val="999999"/>
              </a:solidFill>
              <a:latin typeface="DM Sans"/>
              <a:ea typeface="DM Sans"/>
              <a:cs typeface="DM Sans"/>
              <a:sym typeface="DM Sans"/>
            </a:endParaRPr>
          </a:p>
        </p:txBody>
      </p:sp>
      <p:sp>
        <p:nvSpPr>
          <p:cNvPr id="694" name="Google Shape;694;p100"/>
          <p:cNvSpPr txBox="1"/>
          <p:nvPr/>
        </p:nvSpPr>
        <p:spPr>
          <a:xfrm>
            <a:off x="457350" y="1908175"/>
            <a:ext cx="3834600" cy="2948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Continuaremos trabajando con base en lo realizado en el Desafío entregable: Estructurando un proyecto de DS-Parte II y III, en esta oportunidad deberemos complementar con lo siguiente:</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Generar una evaluación de modelos apropiados para el problema de interés</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Identificar por medio de las métricas generadas si se puede tener una situación de overfitting (sobreajuste) o underfitting (subajuste), discutiendo posibles formas de mejora</a:t>
            </a:r>
            <a:endParaRPr sz="1350" u="sng">
              <a:solidFill>
                <a:srgbClr val="83AEFB"/>
              </a:solidFill>
              <a:latin typeface="DM Sans"/>
              <a:ea typeface="DM Sans"/>
              <a:cs typeface="DM Sans"/>
              <a:sym typeface="DM Sans"/>
            </a:endParaRPr>
          </a:p>
        </p:txBody>
      </p:sp>
      <p:sp>
        <p:nvSpPr>
          <p:cNvPr id="695" name="Google Shape;695;p100"/>
          <p:cNvSpPr/>
          <p:nvPr/>
        </p:nvSpPr>
        <p:spPr>
          <a:xfrm>
            <a:off x="636450" y="838675"/>
            <a:ext cx="8036700" cy="60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0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01" name="Google Shape;701;p101"/>
          <p:cNvGrpSpPr/>
          <p:nvPr/>
        </p:nvGrpSpPr>
        <p:grpSpPr>
          <a:xfrm>
            <a:off x="4202550" y="994173"/>
            <a:ext cx="738900" cy="738900"/>
            <a:chOff x="4202550" y="994173"/>
            <a:chExt cx="738900" cy="738900"/>
          </a:xfrm>
        </p:grpSpPr>
        <p:sp>
          <p:nvSpPr>
            <p:cNvPr id="702" name="Google Shape;702;p10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03" name="Google Shape;703;p10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2"/>
          <p:cNvSpPr txBox="1"/>
          <p:nvPr/>
        </p:nvSpPr>
        <p:spPr>
          <a:xfrm>
            <a:off x="435875" y="1285325"/>
            <a:ext cx="5711400" cy="2982300"/>
          </a:xfrm>
          <a:prstGeom prst="rect">
            <a:avLst/>
          </a:prstGeom>
          <a:noFill/>
          <a:ln>
            <a:noFill/>
          </a:ln>
        </p:spPr>
        <p:txBody>
          <a:bodyPr anchorCtr="0" anchor="ctr" bIns="91425" lIns="91425" spcFirstLastPara="1" rIns="91425" wrap="square" tIns="91425">
            <a:noAutofit/>
          </a:bodyPr>
          <a:lstStyle/>
          <a:p>
            <a:pPr indent="-342900" lvl="0" marL="457200" rtl="0" algn="l">
              <a:lnSpc>
                <a:spcPct val="125000"/>
              </a:lnSpc>
              <a:spcBef>
                <a:spcPts val="1800"/>
              </a:spcBef>
              <a:spcAft>
                <a:spcPts val="0"/>
              </a:spcAft>
              <a:buClr>
                <a:srgbClr val="EF89D2"/>
              </a:buClr>
              <a:buSzPts val="1800"/>
              <a:buFont typeface="Helvetica Neue"/>
              <a:buChar char="✓"/>
            </a:pPr>
            <a:r>
              <a:rPr lang="es" sz="1350" u="sng">
                <a:solidFill>
                  <a:schemeClr val="accent5"/>
                </a:solidFill>
                <a:latin typeface="DM Sans"/>
                <a:ea typeface="DM Sans"/>
                <a:cs typeface="DM Sans"/>
                <a:sym typeface="DM Sans"/>
                <a:hlinkClick r:id="rId3">
                  <a:extLst>
                    <a:ext uri="{A12FA001-AC4F-418D-AE19-62706E023703}">
                      <ahyp:hlinkClr val="tx"/>
                    </a:ext>
                  </a:extLst>
                </a:hlinkClick>
              </a:rPr>
              <a:t>Hoja de referencia de consejos y trucos sobre Aprendizaje Automático</a:t>
            </a:r>
            <a:r>
              <a:rPr lang="es" sz="1800">
                <a:solidFill>
                  <a:srgbClr val="24292E"/>
                </a:solidFill>
                <a:highlight>
                  <a:srgbClr val="FFFFFF"/>
                </a:highlight>
                <a:latin typeface="Helvetica Neue"/>
                <a:ea typeface="Helvetica Neue"/>
                <a:cs typeface="Helvetica Neue"/>
                <a:sym typeface="Helvetica Neue"/>
              </a:rPr>
              <a:t> | </a:t>
            </a:r>
            <a:r>
              <a:rPr b="1" lang="es" sz="1350">
                <a:solidFill>
                  <a:schemeClr val="dk1"/>
                </a:solidFill>
                <a:latin typeface="DM Sans"/>
                <a:ea typeface="DM Sans"/>
                <a:cs typeface="DM Sans"/>
                <a:sym typeface="DM Sans"/>
              </a:rPr>
              <a:t>Stanford Edu</a:t>
            </a:r>
            <a:endParaRPr b="1" sz="1350">
              <a:solidFill>
                <a:schemeClr val="dk1"/>
              </a:solidFill>
              <a:latin typeface="DM Sans"/>
              <a:ea typeface="DM Sans"/>
              <a:cs typeface="DM Sans"/>
              <a:sym typeface="DM Sans"/>
            </a:endParaRPr>
          </a:p>
          <a:p>
            <a:pPr indent="-342900" lvl="0" marL="457200" marR="0" rtl="0" algn="l">
              <a:lnSpc>
                <a:spcPct val="115000"/>
              </a:lnSpc>
              <a:spcBef>
                <a:spcPts val="0"/>
              </a:spcBef>
              <a:spcAft>
                <a:spcPts val="0"/>
              </a:spcAft>
              <a:buClr>
                <a:srgbClr val="EF89D2"/>
              </a:buClr>
              <a:buSzPts val="1800"/>
              <a:buFont typeface="Arial"/>
              <a:buChar char="✓"/>
            </a:pPr>
            <a:r>
              <a:rPr lang="es" sz="1350" u="sng">
                <a:solidFill>
                  <a:schemeClr val="accent5"/>
                </a:solidFill>
                <a:latin typeface="DM Sans"/>
                <a:ea typeface="DM Sans"/>
                <a:cs typeface="DM Sans"/>
                <a:sym typeface="DM Sans"/>
                <a:hlinkClick r:id="rId4">
                  <a:extLst>
                    <a:ext uri="{A12FA001-AC4F-418D-AE19-62706E023703}">
                      <ahyp:hlinkClr val="tx"/>
                    </a:ext>
                  </a:extLst>
                </a:hlinkClick>
              </a:rPr>
              <a:t>Selección de Métricas para aprendizaje automático</a:t>
            </a:r>
            <a:r>
              <a:rPr lang="es" sz="1800">
                <a:latin typeface="Helvetica Neue Light"/>
                <a:ea typeface="Helvetica Neue Light"/>
                <a:cs typeface="Helvetica Neue Light"/>
                <a:sym typeface="Helvetica Neue Light"/>
              </a:rPr>
              <a:t> </a:t>
            </a:r>
            <a:r>
              <a:rPr lang="es" sz="1800">
                <a:solidFill>
                  <a:srgbClr val="24292E"/>
                </a:solidFill>
                <a:highlight>
                  <a:srgbClr val="FFFFFF"/>
                </a:highlight>
                <a:latin typeface="Helvetica Neue"/>
                <a:ea typeface="Helvetica Neue"/>
                <a:cs typeface="Helvetica Neue"/>
                <a:sym typeface="Helvetica Neue"/>
              </a:rPr>
              <a:t>| </a:t>
            </a:r>
            <a:r>
              <a:rPr b="1" lang="es" sz="1350">
                <a:solidFill>
                  <a:schemeClr val="dk1"/>
                </a:solidFill>
                <a:latin typeface="DM Sans"/>
                <a:ea typeface="DM Sans"/>
                <a:cs typeface="DM Sans"/>
                <a:sym typeface="DM Sans"/>
              </a:rPr>
              <a:t>Fayrix</a:t>
            </a:r>
            <a:endParaRPr b="1" sz="1350">
              <a:solidFill>
                <a:schemeClr val="dk1"/>
              </a:solidFill>
              <a:latin typeface="DM Sans"/>
              <a:ea typeface="DM Sans"/>
              <a:cs typeface="DM Sans"/>
              <a:sym typeface="DM Sans"/>
            </a:endParaRPr>
          </a:p>
          <a:p>
            <a:pPr indent="-342900" lvl="0" marL="457200" marR="0" rtl="0" algn="l">
              <a:lnSpc>
                <a:spcPct val="115000"/>
              </a:lnSpc>
              <a:spcBef>
                <a:spcPts val="0"/>
              </a:spcBef>
              <a:spcAft>
                <a:spcPts val="0"/>
              </a:spcAft>
              <a:buClr>
                <a:srgbClr val="EF89D2"/>
              </a:buClr>
              <a:buSzPts val="1800"/>
              <a:buFont typeface="Arial"/>
              <a:buChar char="✓"/>
            </a:pPr>
            <a:r>
              <a:rPr lang="es" sz="1350" u="sng">
                <a:solidFill>
                  <a:schemeClr val="accent5"/>
                </a:solidFill>
                <a:latin typeface="DM Sans"/>
                <a:ea typeface="DM Sans"/>
                <a:cs typeface="DM Sans"/>
                <a:sym typeface="DM Sans"/>
                <a:hlinkClick r:id="rId5">
                  <a:extLst>
                    <a:ext uri="{A12FA001-AC4F-418D-AE19-62706E023703}">
                      <ahyp:hlinkClr val="tx"/>
                    </a:ext>
                  </a:extLst>
                </a:hlinkClick>
              </a:rPr>
              <a:t>Aprendizaje automático y métricas de regresión</a:t>
            </a:r>
            <a:r>
              <a:rPr lang="es" sz="1800">
                <a:latin typeface="Helvetica Neue Light"/>
                <a:ea typeface="Helvetica Neue Light"/>
                <a:cs typeface="Helvetica Neue Light"/>
                <a:sym typeface="Helvetica Neue Light"/>
              </a:rPr>
              <a:t> </a:t>
            </a:r>
            <a:r>
              <a:rPr lang="es" sz="1800">
                <a:solidFill>
                  <a:srgbClr val="24292E"/>
                </a:solidFill>
                <a:highlight>
                  <a:srgbClr val="FFFFFF"/>
                </a:highlight>
                <a:latin typeface="Helvetica Neue"/>
                <a:ea typeface="Helvetica Neue"/>
                <a:cs typeface="Helvetica Neue"/>
                <a:sym typeface="Helvetica Neue"/>
              </a:rPr>
              <a:t>| </a:t>
            </a:r>
            <a:r>
              <a:rPr b="1" lang="es" sz="1350">
                <a:solidFill>
                  <a:schemeClr val="dk1"/>
                </a:solidFill>
                <a:latin typeface="DM Sans"/>
                <a:ea typeface="DM Sans"/>
                <a:cs typeface="DM Sans"/>
                <a:sym typeface="DM Sans"/>
              </a:rPr>
              <a:t>Sitiobigdata.com</a:t>
            </a:r>
            <a:endParaRPr b="1" sz="1350">
              <a:solidFill>
                <a:schemeClr val="dk1"/>
              </a:solidFill>
              <a:latin typeface="DM Sans"/>
              <a:ea typeface="DM Sans"/>
              <a:cs typeface="DM Sans"/>
              <a:sym typeface="DM Sans"/>
            </a:endParaRPr>
          </a:p>
          <a:p>
            <a:pPr indent="-342900" lvl="0" marL="457200" rtl="0" algn="l">
              <a:lnSpc>
                <a:spcPct val="120000"/>
              </a:lnSpc>
              <a:spcBef>
                <a:spcPts val="0"/>
              </a:spcBef>
              <a:spcAft>
                <a:spcPts val="0"/>
              </a:spcAft>
              <a:buClr>
                <a:srgbClr val="EF89D2"/>
              </a:buClr>
              <a:buSzPts val="1800"/>
              <a:buFont typeface="Helvetica Neue"/>
              <a:buChar char="✓"/>
            </a:pPr>
            <a:r>
              <a:rPr lang="es" sz="1350" u="sng">
                <a:solidFill>
                  <a:schemeClr val="accent5"/>
                </a:solidFill>
                <a:latin typeface="DM Sans"/>
                <a:ea typeface="DM Sans"/>
                <a:cs typeface="DM Sans"/>
                <a:sym typeface="DM Sans"/>
                <a:hlinkClick action="ppaction://hlinkshowjump?jump=nextslide">
                  <a:extLst>
                    <a:ext uri="{A12FA001-AC4F-418D-AE19-62706E023703}">
                      <ahyp:hlinkClr val="tx"/>
                    </a:ext>
                  </a:extLst>
                </a:hlinkClick>
              </a:rPr>
              <a:t>Error Cuadrático Medio para Regresión</a:t>
            </a:r>
            <a:r>
              <a:rPr lang="es" sz="1800">
                <a:solidFill>
                  <a:srgbClr val="222222"/>
                </a:solidFill>
                <a:highlight>
                  <a:srgbClr val="FFFFFF"/>
                </a:highlight>
                <a:latin typeface="Helvetica Neue"/>
                <a:ea typeface="Helvetica Neue"/>
                <a:cs typeface="Helvetica Neue"/>
                <a:sym typeface="Helvetica Neue"/>
              </a:rPr>
              <a:t> </a:t>
            </a:r>
            <a:r>
              <a:rPr lang="es" sz="1800">
                <a:solidFill>
                  <a:srgbClr val="24292E"/>
                </a:solidFill>
                <a:highlight>
                  <a:srgbClr val="FFFFFF"/>
                </a:highlight>
                <a:latin typeface="Helvetica Neue"/>
                <a:ea typeface="Helvetica Neue"/>
                <a:cs typeface="Helvetica Neue"/>
                <a:sym typeface="Helvetica Neue"/>
              </a:rPr>
              <a:t>|</a:t>
            </a:r>
            <a:r>
              <a:rPr b="1" lang="es" sz="1350">
                <a:solidFill>
                  <a:schemeClr val="dk1"/>
                </a:solidFill>
                <a:latin typeface="DM Sans"/>
                <a:ea typeface="DM Sans"/>
                <a:cs typeface="DM Sans"/>
                <a:sym typeface="DM Sans"/>
              </a:rPr>
              <a:t> Iartificial.net</a:t>
            </a:r>
            <a:endParaRPr b="1" sz="1350">
              <a:solidFill>
                <a:schemeClr val="dk1"/>
              </a:solidFill>
              <a:latin typeface="DM Sans"/>
              <a:ea typeface="DM Sans"/>
              <a:cs typeface="DM Sans"/>
              <a:sym typeface="DM Sans"/>
            </a:endParaRPr>
          </a:p>
          <a:p>
            <a:pPr indent="0" lvl="0" marL="11430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709" name="Google Shape;709;p10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710" name="Google Shape;710;p102"/>
          <p:cNvGrpSpPr/>
          <p:nvPr/>
        </p:nvGrpSpPr>
        <p:grpSpPr>
          <a:xfrm>
            <a:off x="457358" y="468285"/>
            <a:ext cx="431074" cy="431074"/>
            <a:chOff x="4202550" y="994173"/>
            <a:chExt cx="738900" cy="738900"/>
          </a:xfrm>
        </p:grpSpPr>
        <p:sp>
          <p:nvSpPr>
            <p:cNvPr id="711" name="Google Shape;711;p10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12" name="Google Shape;712;p102" title="ícono de material ampliado"/>
            <p:cNvPicPr preferRelativeResize="0"/>
            <p:nvPr/>
          </p:nvPicPr>
          <p:blipFill>
            <a:blip r:embed="rId6">
              <a:alphaModFix/>
            </a:blip>
            <a:stretch>
              <a:fillRect/>
            </a:stretch>
          </p:blipFill>
          <p:spPr>
            <a:xfrm>
              <a:off x="4346688" y="1138325"/>
              <a:ext cx="450600" cy="450600"/>
            </a:xfrm>
            <a:prstGeom prst="rect">
              <a:avLst/>
            </a:prstGeom>
            <a:noFill/>
            <a:ln>
              <a:noFill/>
            </a:ln>
          </p:spPr>
        </p:pic>
      </p:grpSp>
      <p:sp>
        <p:nvSpPr>
          <p:cNvPr id="713" name="Google Shape;713;p10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3"/>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N°19</a:t>
            </a:r>
            <a:endParaRPr>
              <a:latin typeface="DM Sans"/>
              <a:ea typeface="DM Sans"/>
              <a:cs typeface="DM Sans"/>
              <a:sym typeface="DM Sans"/>
            </a:endParaRPr>
          </a:p>
        </p:txBody>
      </p:sp>
      <p:sp>
        <p:nvSpPr>
          <p:cNvPr id="719" name="Google Shape;719;p103"/>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20" name="Google Shape;720;p103"/>
          <p:cNvSpPr txBox="1"/>
          <p:nvPr/>
        </p:nvSpPr>
        <p:spPr>
          <a:xfrm>
            <a:off x="112125" y="1445550"/>
            <a:ext cx="4351200" cy="366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Instancia : </a:t>
            </a:r>
            <a:r>
              <a:rPr lang="es" sz="1350">
                <a:solidFill>
                  <a:schemeClr val="dk1"/>
                </a:solidFill>
                <a:latin typeface="DM Sans"/>
                <a:ea typeface="DM Sans"/>
                <a:cs typeface="DM Sans"/>
                <a:sym typeface="DM Sans"/>
              </a:rPr>
              <a:t>unidad fundamental que representa a los individuos u objetos que conforman un dataset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Característica o feature :</a:t>
            </a:r>
            <a:r>
              <a:rPr lang="es" sz="1350">
                <a:solidFill>
                  <a:schemeClr val="dk1"/>
                </a:solidFill>
                <a:latin typeface="DM Sans"/>
                <a:ea typeface="DM Sans"/>
                <a:cs typeface="DM Sans"/>
                <a:sym typeface="DM Sans"/>
              </a:rPr>
              <a:t> variables que representan los atributos de las instancias de un dataset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Entrenamiento: </a:t>
            </a:r>
            <a:r>
              <a:rPr lang="es" sz="1350">
                <a:solidFill>
                  <a:schemeClr val="dk1"/>
                </a:solidFill>
                <a:latin typeface="DM Sans"/>
                <a:ea typeface="DM Sans"/>
                <a:cs typeface="DM Sans"/>
                <a:sym typeface="DM Sans"/>
              </a:rPr>
              <a:t>fase donde se detectan las asociaciones y tendencias de un dataset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Conjunto de entrenamiento:</a:t>
            </a:r>
            <a:r>
              <a:rPr lang="es" sz="1350">
                <a:solidFill>
                  <a:schemeClr val="dk1"/>
                </a:solidFill>
                <a:latin typeface="DM Sans"/>
                <a:ea typeface="DM Sans"/>
                <a:cs typeface="DM Sans"/>
                <a:sym typeface="DM Sans"/>
              </a:rPr>
              <a:t> fracción de datos (usualmente 70-80%) que se utiliza para entrenar algoritmos de Machine Learning supervisado con el fin de entender patrones y tendencias</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000"/>
              </a:spcBef>
              <a:spcAft>
                <a:spcPts val="100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721" name="Google Shape;721;p103"/>
          <p:cNvSpPr txBox="1"/>
          <p:nvPr/>
        </p:nvSpPr>
        <p:spPr>
          <a:xfrm>
            <a:off x="4463450" y="324350"/>
            <a:ext cx="4436100" cy="472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Conjunto de validación:</a:t>
            </a:r>
            <a:r>
              <a:rPr lang="es" sz="1350">
                <a:solidFill>
                  <a:schemeClr val="dk1"/>
                </a:solidFill>
                <a:latin typeface="DM Sans"/>
                <a:ea typeface="DM Sans"/>
                <a:cs typeface="DM Sans"/>
                <a:sym typeface="DM Sans"/>
              </a:rPr>
              <a:t> fracción de datos (usualmente 20-30%) que se utiliza para validar algoritmos de Machine Learning supervisado con el fin de identificar si el modelo aprendió correctamente</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Overfitting: </a:t>
            </a:r>
            <a:r>
              <a:rPr lang="es" sz="1350">
                <a:solidFill>
                  <a:schemeClr val="dk1"/>
                </a:solidFill>
                <a:latin typeface="DM Sans"/>
                <a:ea typeface="DM Sans"/>
                <a:cs typeface="DM Sans"/>
                <a:sym typeface="DM Sans"/>
              </a:rPr>
              <a:t>cuando un modelo obtiene muy buenas métricas en el conjunto de entrenamiento pero muy malas en el conjunto de test</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Underfitting: </a:t>
            </a:r>
            <a:r>
              <a:rPr lang="es" sz="1350">
                <a:solidFill>
                  <a:schemeClr val="dk1"/>
                </a:solidFill>
                <a:latin typeface="DM Sans"/>
                <a:ea typeface="DM Sans"/>
                <a:cs typeface="DM Sans"/>
                <a:sym typeface="DM Sans"/>
              </a:rPr>
              <a:t>Cuando el modelo no es capaz de reproducir correctamente los patrones y relaciones fundamentales del fenómeno de interés.</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Matriz de confusión:</a:t>
            </a:r>
            <a:r>
              <a:rPr lang="es" sz="1350">
                <a:solidFill>
                  <a:schemeClr val="dk1"/>
                </a:solidFill>
                <a:latin typeface="DM Sans"/>
                <a:ea typeface="DM Sans"/>
                <a:cs typeface="DM Sans"/>
                <a:sym typeface="DM Sans"/>
              </a:rPr>
              <a:t>matriz que se construye para validar el performance de un modelo de clasificación, contiene información sobre el accuracy, precisión, exactitud, sensibilidad y especificidad del algoritmo</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Dataset: </a:t>
            </a:r>
            <a:r>
              <a:rPr lang="es" sz="1350">
                <a:solidFill>
                  <a:schemeClr val="dk1"/>
                </a:solidFill>
                <a:latin typeface="DM Sans"/>
                <a:ea typeface="DM Sans"/>
                <a:cs typeface="DM Sans"/>
                <a:sym typeface="DM Sans"/>
              </a:rPr>
              <a:t>conjunto de filas y columnas que guardan información histórica </a:t>
            </a:r>
            <a:endParaRPr sz="1350">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grpSp>
        <p:nvGrpSpPr>
          <p:cNvPr id="726" name="Google Shape;726;p104"/>
          <p:cNvGrpSpPr/>
          <p:nvPr/>
        </p:nvGrpSpPr>
        <p:grpSpPr>
          <a:xfrm>
            <a:off x="473370" y="619431"/>
            <a:ext cx="738905" cy="738905"/>
            <a:chOff x="575612" y="1950748"/>
            <a:chExt cx="431100" cy="431100"/>
          </a:xfrm>
        </p:grpSpPr>
        <p:sp>
          <p:nvSpPr>
            <p:cNvPr id="727" name="Google Shape;727;p10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8" name="Google Shape;728;p10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729" name="Google Shape;729;p10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730" name="Google Shape;730;p104"/>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B7B7B7"/>
                </a:solidFill>
                <a:latin typeface="DM Sans"/>
                <a:ea typeface="DM Sans"/>
                <a:cs typeface="DM Sans"/>
                <a:sym typeface="DM Sans"/>
              </a:rPr>
              <a:t>¿Cómo podemos utilizar la información de la compra de libros, por ejemplo, respecto al comportamiento de los clientes para mejorar las utilidades del negocio?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a:p>
            <a:pPr indent="0" lvl="0" marL="0" rtl="0" algn="l">
              <a:spcBef>
                <a:spcPts val="0"/>
              </a:spcBef>
              <a:spcAft>
                <a:spcPts val="0"/>
              </a:spcAft>
              <a:buNone/>
            </a:pPr>
            <a:r>
              <a:t/>
            </a:r>
            <a:endParaRPr sz="2000">
              <a:solidFill>
                <a:srgbClr val="B7B7B7"/>
              </a:solidFill>
              <a:latin typeface="DM Sans"/>
              <a:ea typeface="DM Sans"/>
              <a:cs typeface="DM Sans"/>
              <a:sym typeface="DM Sans"/>
            </a:endParaRPr>
          </a:p>
        </p:txBody>
      </p:sp>
      <p:sp>
        <p:nvSpPr>
          <p:cNvPr id="731" name="Google Shape;731;p104"/>
          <p:cNvSpPr txBox="1"/>
          <p:nvPr/>
        </p:nvSpPr>
        <p:spPr>
          <a:xfrm>
            <a:off x="473350" y="33374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37" name="Google Shape;737;p105"/>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Conceptos básicos de ML</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Métricas de Clasificación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Regresión en Machine Learning</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nvSpPr>
        <p:spPr>
          <a:xfrm>
            <a:off x="1461300" y="2202300"/>
            <a:ext cx="62214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Dataset, Instancia, Característica y variable objetivo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109"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8"/>
          <p:cNvSpPr txBox="1"/>
          <p:nvPr/>
        </p:nvSpPr>
        <p:spPr>
          <a:xfrm>
            <a:off x="501450" y="902425"/>
            <a:ext cx="6558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Dataset: conjunto de datos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00" name="Google Shape;200;p38"/>
          <p:cNvSpPr txBox="1"/>
          <p:nvPr/>
        </p:nvSpPr>
        <p:spPr>
          <a:xfrm>
            <a:off x="501450" y="2126775"/>
            <a:ext cx="3834600" cy="25191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Materia prima del sistema de predicción.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Histórico de datos que se usa para entrenar al sistema que detecta los patrones.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 conjunto de datos se compone de instancias de factores, características o propiedades.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dk1"/>
              </a:solidFill>
              <a:highlight>
                <a:srgbClr val="EF89D2"/>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F89D2"/>
              </a:highlight>
              <a:latin typeface="DM Sans"/>
              <a:ea typeface="DM Sans"/>
              <a:cs typeface="DM Sans"/>
              <a:sym typeface="DM Sans"/>
            </a:endParaRPr>
          </a:p>
        </p:txBody>
      </p:sp>
      <p:pic>
        <p:nvPicPr>
          <p:cNvPr id="201" name="Google Shape;201;p38"/>
          <p:cNvPicPr preferRelativeResize="0"/>
          <p:nvPr/>
        </p:nvPicPr>
        <p:blipFill>
          <a:blip r:embed="rId3">
            <a:alphaModFix/>
          </a:blip>
          <a:stretch>
            <a:fillRect/>
          </a:stretch>
        </p:blipFill>
        <p:spPr>
          <a:xfrm>
            <a:off x="5801350" y="3151025"/>
            <a:ext cx="3035324" cy="1651063"/>
          </a:xfrm>
          <a:prstGeom prst="rect">
            <a:avLst/>
          </a:prstGeom>
          <a:noFill/>
          <a:ln>
            <a:noFill/>
          </a:ln>
        </p:spPr>
      </p:pic>
      <p:pic>
        <p:nvPicPr>
          <p:cNvPr id="202" name="Google Shape;202;p38"/>
          <p:cNvPicPr preferRelativeResize="0"/>
          <p:nvPr/>
        </p:nvPicPr>
        <p:blipFill>
          <a:blip r:embed="rId4">
            <a:alphaModFix/>
          </a:blip>
          <a:stretch>
            <a:fillRect/>
          </a:stretch>
        </p:blipFill>
        <p:spPr>
          <a:xfrm>
            <a:off x="5801350" y="1122400"/>
            <a:ext cx="3035325" cy="1961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